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handoutMasterIdLst>
    <p:handoutMasterId r:id="rId11"/>
  </p:handoutMasterIdLst>
  <p:sldIdLst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561"/>
    <a:srgbClr val="19325E"/>
    <a:srgbClr val="001B4A"/>
    <a:srgbClr val="001848"/>
    <a:srgbClr val="011D4E"/>
    <a:srgbClr val="60718E"/>
    <a:srgbClr val="7E8BA3"/>
    <a:srgbClr val="839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C5E54-00B2-4F8F-BB5E-7C974AF17DAB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F7960-90B8-4602-821D-29F0948418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801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4597768"/>
            <a:ext cx="9144000" cy="66701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18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5331085"/>
            <a:ext cx="9144000" cy="47951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1B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42402" y="6356350"/>
            <a:ext cx="2743200" cy="3651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3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5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2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42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627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33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handler det om?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8023698" cy="4351338"/>
          </a:xfrm>
        </p:spPr>
        <p:txBody>
          <a:bodyPr/>
          <a:lstStyle/>
          <a:p>
            <a:r>
              <a:rPr lang="nb-NO" dirty="0"/>
              <a:t>Dette er en felles visjon for </a:t>
            </a:r>
            <a:r>
              <a:rPr lang="nb-NO" b="1" i="1" dirty="0"/>
              <a:t>alle</a:t>
            </a:r>
            <a:r>
              <a:rPr lang="nb-NO" dirty="0"/>
              <a:t> involverte i bygge- og anleggsnæringen om at næringen skal være skadefri</a:t>
            </a:r>
          </a:p>
          <a:p>
            <a:r>
              <a:rPr lang="nb-NO" dirty="0"/>
              <a:t>Med </a:t>
            </a:r>
            <a:r>
              <a:rPr lang="nb-NO" b="1" i="1" dirty="0"/>
              <a:t>alle</a:t>
            </a:r>
            <a:r>
              <a:rPr lang="nb-NO" dirty="0"/>
              <a:t> menes</a:t>
            </a:r>
          </a:p>
          <a:p>
            <a:pPr lvl="1"/>
            <a:r>
              <a:rPr lang="nb-NO" dirty="0"/>
              <a:t>Myndigheter, arbeidstakere, byggherrer, de prosjekterende og </a:t>
            </a:r>
            <a:r>
              <a:rPr lang="nb-NO" u="sng" dirty="0"/>
              <a:t>de utførende</a:t>
            </a:r>
          </a:p>
          <a:p>
            <a:r>
              <a:rPr lang="nb-NO" dirty="0"/>
              <a:t>Visjonen ble undertegnet av alle over og Arbeidsministeren 18. juni 2014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Bilde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0791" y="1972777"/>
            <a:ext cx="2638318" cy="17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62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Forpliktelser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5866932"/>
            <a:ext cx="10515600" cy="540815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Pluss: I fellesskap utrede en ordning med felles grunnleggende sikkerhetsopplæring for alle som jobber i Bygge- og Anleggsnæringen</a:t>
            </a:r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5019" y="1772927"/>
            <a:ext cx="1211481" cy="1188000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566" y="1745200"/>
            <a:ext cx="1483527" cy="1188000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427" y="1755417"/>
            <a:ext cx="1586039" cy="118800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565"/>
          <a:stretch/>
        </p:blipFill>
        <p:spPr>
          <a:xfrm>
            <a:off x="7727319" y="1755209"/>
            <a:ext cx="1652936" cy="11880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0665" y="1755209"/>
            <a:ext cx="1188000" cy="1188000"/>
          </a:xfrm>
          <a:prstGeom prst="rect">
            <a:avLst/>
          </a:prstGeom>
        </p:spPr>
      </p:pic>
      <p:sp>
        <p:nvSpPr>
          <p:cNvPr id="9" name="Textfeld 8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862570" y="3189334"/>
            <a:ext cx="1483528" cy="2446814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 smtClean="0">
                <a:latin typeface="Bebas Neue" panose="020B0506020202020201" pitchFamily="34" charset="0"/>
              </a:rPr>
              <a:t>Myndighetene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AT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og </a:t>
            </a: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STAMI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vil utarbeide en årlig rapport over skader og yrkesrelatert </a:t>
            </a: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sykdom som vil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bli brukt til å identifisere problemområder og å måle forbedring over tid.</a:t>
            </a:r>
          </a:p>
        </p:txBody>
      </p:sp>
      <p:sp>
        <p:nvSpPr>
          <p:cNvPr id="10" name="Textfeld 17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2411436" y="3189333"/>
            <a:ext cx="1804808" cy="2523758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 smtClean="0">
                <a:latin typeface="Bebas Neue" panose="020B0506020202020201" pitchFamily="34" charset="0"/>
              </a:rPr>
              <a:t>Byggherrene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Være </a:t>
            </a: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HMS foregangs-byggherrer og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sørge for </a:t>
            </a: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SHA-plan på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alle </a:t>
            </a: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prosjekter, hvor planen beskriver hvordan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risikoforholdene i prosjektet skal </a:t>
            </a: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håndteres.</a:t>
            </a:r>
            <a:endParaRPr lang="nb-NO" sz="1300"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algn="ctr" defTabSz="801688">
              <a:spcAft>
                <a:spcPts val="600"/>
              </a:spcAft>
            </a:pP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Sørge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for at læring i fra hendelser </a:t>
            </a: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i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regi av byggherren </a:t>
            </a: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distribueres</a:t>
            </a:r>
            <a:endParaRPr lang="nb-NO" sz="13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1" name="Textfeld 18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4281582" y="3189333"/>
            <a:ext cx="1656000" cy="2523758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 smtClean="0">
                <a:latin typeface="Bebas Neue" panose="020B0506020202020201" pitchFamily="34" charset="0"/>
              </a:rPr>
              <a:t>Prosjekterende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Alltid vurdere den arkitektoniske og tekniske løsningen for sikker utførelse av bygge- og anleggsarbeidet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Alltid tydelig beskrive hvilke HMS-relaterte ytelser som skal leveres i det enkelte prosjekt</a:t>
            </a:r>
            <a:endParaRPr lang="nb-NO" sz="13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2" name="Textfeld 19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6002920" y="3189333"/>
            <a:ext cx="1656000" cy="1246485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 smtClean="0">
                <a:latin typeface="Bebas Neue" panose="020B0506020202020201" pitchFamily="34" charset="0"/>
              </a:rPr>
              <a:t>Arbeidstakerne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Skape en kultur der de ansatte tar ansvar for egen og hverandres sikkerhet og helse</a:t>
            </a:r>
          </a:p>
        </p:txBody>
      </p:sp>
      <p:sp>
        <p:nvSpPr>
          <p:cNvPr id="13" name="Textfeld 20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7724260" y="3189333"/>
            <a:ext cx="1656000" cy="1923593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 smtClean="0">
                <a:latin typeface="Bebas Neue" panose="020B0506020202020201" pitchFamily="34" charset="0"/>
              </a:rPr>
              <a:t>De utførende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Sørge for en vesentlig bedring i </a:t>
            </a:r>
            <a:r>
              <a:rPr lang="nb-NO" sz="1300" b="1" dirty="0">
                <a:solidFill>
                  <a:srgbClr val="000000"/>
                </a:solidFill>
                <a:latin typeface="Calibri Light" panose="020F0302020204030204" pitchFamily="34" charset="0"/>
              </a:rPr>
              <a:t>ryddighet og sikkerhetstilstand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på alle byggeplasser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Sørge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for at </a:t>
            </a:r>
            <a:r>
              <a:rPr lang="nb-NO" sz="1300" b="1" dirty="0">
                <a:solidFill>
                  <a:srgbClr val="000000"/>
                </a:solidFill>
                <a:latin typeface="Calibri Light" panose="020F0302020204030204" pitchFamily="34" charset="0"/>
              </a:rPr>
              <a:t>nødvendig verneutstyr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alltid er tilgjengelig og i bruk</a:t>
            </a:r>
          </a:p>
        </p:txBody>
      </p:sp>
    </p:spTree>
    <p:extLst>
      <p:ext uri="{BB962C8B-B14F-4D97-AF65-F5344CB8AC3E}">
        <p14:creationId xmlns:p14="http://schemas.microsoft.com/office/powerpoint/2010/main" val="323570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er dette laget?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7391400" cy="4351338"/>
          </a:xfrm>
        </p:spPr>
        <p:txBody>
          <a:bodyPr>
            <a:normAutofit fontScale="92500"/>
          </a:bodyPr>
          <a:lstStyle/>
          <a:p>
            <a:r>
              <a:rPr lang="nb-NO" dirty="0"/>
              <a:t>De som har skrevet under visjonen ønsker at alle ansatte skal komme like hele hjem fra jobb hver dag og forstår at noe må gjøres </a:t>
            </a:r>
            <a:r>
              <a:rPr lang="nb-NO" b="1" dirty="0"/>
              <a:t>sammen</a:t>
            </a:r>
          </a:p>
          <a:p>
            <a:r>
              <a:rPr lang="nb-NO" dirty="0"/>
              <a:t>Hver bedrift som slutter seg til </a:t>
            </a:r>
            <a:br>
              <a:rPr lang="nb-NO" dirty="0"/>
            </a:br>
            <a:r>
              <a:rPr lang="nb-NO" dirty="0"/>
              <a:t>dette vil </a:t>
            </a:r>
          </a:p>
          <a:p>
            <a:pPr lvl="1"/>
            <a:r>
              <a:rPr lang="nb-NO" dirty="0"/>
              <a:t>Få færre skader og en bedre HMS-situasjon</a:t>
            </a:r>
          </a:p>
          <a:p>
            <a:pPr lvl="1"/>
            <a:r>
              <a:rPr lang="nb-NO" dirty="0"/>
              <a:t>Vil kunne bruke avtalen aktivt i sin egen organisasjon som profilering</a:t>
            </a:r>
          </a:p>
          <a:p>
            <a:pPr lvl="1"/>
            <a:r>
              <a:rPr lang="nb-NO" dirty="0"/>
              <a:t>Vil kunne bruke avtalen mot kunder/byggherrer som </a:t>
            </a:r>
          </a:p>
          <a:p>
            <a:pPr lvl="2"/>
            <a:r>
              <a:rPr lang="nb-NO" dirty="0"/>
              <a:t>Markedsføring</a:t>
            </a:r>
          </a:p>
          <a:p>
            <a:pPr lvl="2"/>
            <a:r>
              <a:rPr lang="nb-NO" dirty="0"/>
              <a:t>En brekkstang i prosjektgjennomføringen</a:t>
            </a:r>
          </a:p>
          <a:p>
            <a:endParaRPr lang="nb-NO" dirty="0"/>
          </a:p>
        </p:txBody>
      </p:sp>
      <p:pic>
        <p:nvPicPr>
          <p:cNvPr id="4" name="Picture 2" descr="http://www.bnl.no/globalassets/bilder/illustrasjoner/charter_bnl_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0771" y="2077077"/>
            <a:ext cx="2951443" cy="18398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6360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 dette nytt?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7904" y="1690688"/>
            <a:ext cx="8708743" cy="4351338"/>
          </a:xfrm>
        </p:spPr>
        <p:txBody>
          <a:bodyPr/>
          <a:lstStyle/>
          <a:p>
            <a:r>
              <a:rPr lang="nb-NO" dirty="0"/>
              <a:t>Det nye er at </a:t>
            </a:r>
            <a:r>
              <a:rPr lang="nb-NO" i="1" u="sng" dirty="0"/>
              <a:t>alle aktørene </a:t>
            </a:r>
            <a:r>
              <a:rPr lang="nb-NO" dirty="0"/>
              <a:t>i bransjen er med om det samme og at det er definert noen konkrete </a:t>
            </a:r>
            <a:r>
              <a:rPr lang="nb-NO" u="sng" dirty="0"/>
              <a:t>forpliktelser</a:t>
            </a:r>
          </a:p>
          <a:p>
            <a:endParaRPr lang="nb-NO" dirty="0"/>
          </a:p>
          <a:p>
            <a:r>
              <a:rPr lang="nb-NO" dirty="0"/>
              <a:t>Det som medlemsbedriftene i </a:t>
            </a:r>
            <a:r>
              <a:rPr lang="nb-NO" dirty="0" err="1" smtClean="0"/>
              <a:t>BNLs</a:t>
            </a:r>
            <a:r>
              <a:rPr lang="nb-NO" dirty="0" smtClean="0"/>
              <a:t> bransjer </a:t>
            </a:r>
            <a:r>
              <a:rPr lang="nb-NO" dirty="0"/>
              <a:t>har anledning til å slutte seg til, er å være mer aktive og påpasselige innenfor</a:t>
            </a:r>
          </a:p>
          <a:p>
            <a:pPr lvl="1"/>
            <a:r>
              <a:rPr lang="nb-NO" dirty="0"/>
              <a:t>Ryddighet</a:t>
            </a:r>
          </a:p>
          <a:p>
            <a:pPr lvl="1"/>
            <a:r>
              <a:rPr lang="nb-NO" dirty="0"/>
              <a:t>Sikkerhetstilstand</a:t>
            </a:r>
          </a:p>
          <a:p>
            <a:pPr lvl="1"/>
            <a:r>
              <a:rPr lang="nb-NO" dirty="0"/>
              <a:t>Tilgjengeligheten og bruken av verneutstyr</a:t>
            </a:r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682" y="1611905"/>
            <a:ext cx="1731414" cy="33226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24858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 Presentasjonsmal bredformat" id="{F3C6CB82-99E4-471C-B851-AE67D3322E6F}" vid="{517E849E-7362-4D97-9C50-9B7B6E9FFB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HO_DocumentStatus xmlns="1fcd92dd-7d74-4918-8c11-98baf3d8368d">Under behandling</NHO_DocumentStatus>
    <c33924c3673147c88830f2707c1978bc xmlns="1fcd92dd-7d74-4918-8c11-98baf3d8368d">
      <Terms xmlns="http://schemas.microsoft.com/office/infopath/2007/PartnerControls"/>
    </c33924c3673147c88830f2707c1978bc>
    <TaxKeywordTaxHTField xmlns="1fcd92dd-7d74-4918-8c11-98baf3d8368d">
      <Terms xmlns="http://schemas.microsoft.com/office/infopath/2007/PartnerControls"/>
    </TaxKeywordTaxHTField>
    <ARENA_DocumentReference xmlns="1fcd92dd-7d74-4918-8c11-98baf3d8368d" xsi:nil="true"/>
    <ARENA_DocumentRecipient xmlns="1fcd92dd-7d74-4918-8c11-98baf3d8368d" xsi:nil="true"/>
    <NHO_DocumentDate xmlns="1fcd92dd-7d74-4918-8c11-98baf3d8368d" xsi:nil="true"/>
    <NHO_DocumentArchiveDate xmlns="1fcd92dd-7d74-4918-8c11-98baf3d8368d" xsi:nil="true"/>
    <TaxCatchAll xmlns="1fcd92dd-7d74-4918-8c11-98baf3d8368d"/>
    <ARENA_DocumentSender xmlns="1fcd92dd-7d74-4918-8c11-98baf3d8368d" xsi:nil="true"/>
    <p8a47c7619634ae9930087b62d76e394 xmlns="1fcd92dd-7d74-4918-8c11-98baf3d8368d">
      <Terms xmlns="http://schemas.microsoft.com/office/infopath/2007/PartnerControls"/>
    </p8a47c7619634ae9930087b62d76e394>
    <NHO_DocumentProperty xmlns="1fcd92dd-7d74-4918-8c11-98baf3d8368d">Internt</NHO_DocumentPropert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yggenæringens Landsforening - Brevmal" ma:contentTypeID="0x0101002703D2AF657F4CC69F3B5766777647D70600868F54F7F6E553429843CE7FAE7AAE13" ma:contentTypeVersion="116" ma:contentTypeDescription="Opprett et nytt dokument." ma:contentTypeScope="" ma:versionID="86043f7b4f74c1a700956de03cc44bab">
  <xsd:schema xmlns:xsd="http://www.w3.org/2001/XMLSchema" xmlns:xs="http://www.w3.org/2001/XMLSchema" xmlns:p="http://schemas.microsoft.com/office/2006/metadata/properties" xmlns:ns2="1fcd92dd-7d74-4918-8c11-98baf3d8368d" targetNamespace="http://schemas.microsoft.com/office/2006/metadata/properties" ma:root="true" ma:fieldsID="dfbcd06316a02cae16669662be803b03" ns2:_="">
    <xsd:import namespace="1fcd92dd-7d74-4918-8c11-98baf3d8368d"/>
    <xsd:element name="properties">
      <xsd:complexType>
        <xsd:sequence>
          <xsd:element name="documentManagement">
            <xsd:complexType>
              <xsd:all>
                <xsd:element ref="ns2:NHO_DocumentStatus"/>
                <xsd:element ref="ns2:NHO_DocumentProperty"/>
                <xsd:element ref="ns2:NHO_DocumentDate" minOccurs="0"/>
                <xsd:element ref="ns2:NHO_DocumentArchiveDate" minOccurs="0"/>
                <xsd:element ref="ns2:ARENA_DocumentReference" minOccurs="0"/>
                <xsd:element ref="ns2:ARENA_DocumentRecipient" minOccurs="0"/>
                <xsd:element ref="ns2:ARENA_DocumentSender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c33924c3673147c88830f2707c1978bc" minOccurs="0"/>
                <xsd:element ref="ns2:p8a47c7619634ae9930087b62d76e394" minOccurs="0"/>
                <xsd:element ref="ns2:_dlc_DocId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d92dd-7d74-4918-8c11-98baf3d8368d" elementFormDefault="qualified">
    <xsd:import namespace="http://schemas.microsoft.com/office/2006/documentManagement/types"/>
    <xsd:import namespace="http://schemas.microsoft.com/office/infopath/2007/PartnerControls"/>
    <xsd:element name="NHO_DocumentStatus" ma:index="2" ma:displayName="Status" ma:default="Under behandling" ma:description="Status" ma:format="Dropdown" ma:internalName="NHO_DocumentStatus">
      <xsd:simpleType>
        <xsd:restriction base="dms:Choice">
          <xsd:enumeration value="Under behandling"/>
          <xsd:enumeration value="Til fordeling"/>
          <xsd:enumeration value="Arkivert"/>
        </xsd:restriction>
      </xsd:simpleType>
    </xsd:element>
    <xsd:element name="NHO_DocumentProperty" ma:index="3" ma:displayName="Inn/ut/internt" ma:default="Internt" ma:description="Inn/ut/internt" ma:format="Dropdown" ma:internalName="NHO_DocumentProperty">
      <xsd:simpleType>
        <xsd:restriction base="dms:Choice">
          <xsd:enumeration value="Internt"/>
          <xsd:enumeration value="Ut"/>
          <xsd:enumeration value="Inn"/>
        </xsd:restriction>
      </xsd:simpleType>
    </xsd:element>
    <xsd:element name="NHO_DocumentDate" ma:index="4" nillable="true" ma:displayName="Dokumentdato" ma:description="Dokumentdato" ma:format="DateOnly" ma:internalName="NHO_DocumentDate" ma:readOnly="false">
      <xsd:simpleType>
        <xsd:restriction base="dms:DateTime"/>
      </xsd:simpleType>
    </xsd:element>
    <xsd:element name="NHO_DocumentArchiveDate" ma:index="5" nillable="true" ma:displayName="Arkivdato" ma:format="DateTime" ma:hidden="true" ma:internalName="NHO_DocumentArchiveDate">
      <xsd:simpleType>
        <xsd:restriction base="dms:DateTime"/>
      </xsd:simpleType>
    </xsd:element>
    <xsd:element name="ARENA_DocumentReference" ma:index="9" nillable="true" ma:displayName="Deres referanse" ma:description="Deres referanse" ma:internalName="ARENA_DocumentReference">
      <xsd:simpleType>
        <xsd:restriction base="dms:Text"/>
      </xsd:simpleType>
    </xsd:element>
    <xsd:element name="ARENA_DocumentRecipient" ma:index="10" nillable="true" ma:displayName="Mottaker" ma:description="Mottaker" ma:internalName="ARENA_DocumentRecipient">
      <xsd:simpleType>
        <xsd:restriction base="dms:Text"/>
      </xsd:simpleType>
    </xsd:element>
    <xsd:element name="ARENA_DocumentSender" ma:index="11" nillable="true" ma:displayName="Avsender" ma:description="Avsender" ma:internalName="ARENA_DocumentSender">
      <xsd:simpleType>
        <xsd:restriction base="dms:Text"/>
      </xsd:simpleType>
    </xsd:element>
    <xsd:element name="_dlc_DocIdUrl" ma:index="12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aa4cd1ed-27a5-4a02-b49a-9ce2141a4d7e}" ma:internalName="TaxCatchAll" ma:showField="CatchAllData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aa4cd1ed-27a5-4a02-b49a-9ce2141a4d7e}" ma:internalName="TaxCatchAllLabel" ma:readOnly="true" ma:showField="CatchAllDataLabel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33924c3673147c88830f2707c1978bc" ma:index="17" nillable="true" ma:taxonomy="true" ma:internalName="c33924c3673147c88830f2707c1978bc" ma:taxonomyFieldName="NhoMmdCaseWorker" ma:displayName="Saksbehandler" ma:default="" ma:fieldId="{c33924c3-6731-47c8-8830-f2707c1978bc}" ma:sspId="23ae1762-dfb7-4954-b585-25db1d1094a4" ma:termSetId="bbd35930-3809-4f28-8ebd-605c947425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8a47c7619634ae9930087b62d76e394" ma:index="19" nillable="true" ma:taxonomy="true" ma:internalName="p8a47c7619634ae9930087b62d76e394" ma:taxonomyFieldName="NHO_OrganisationUnit" ma:displayName="Organisasjonsenhet" ma:fieldId="{98a47c76-1963-4ae9-9300-87b62d76e394}" ma:sspId="23ae1762-dfb7-4954-b585-25db1d1094a4" ma:termSetId="110110fd-e430-4d4e-8550-74127a1a53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2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TaxKeywordTaxHTField" ma:index="24" nillable="true" ma:taxonomy="true" ma:internalName="TaxKeywordTaxHTField" ma:taxonomyFieldName="TaxKeyword" ma:displayName="Organisasjonsnøkkelord" ma:fieldId="{23f27201-bee3-471e-b2e7-b64fd8b7ca38}" ma:taxonomyMulti="true" ma:sspId="23ae1762-dfb7-4954-b585-25db1d1094a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cbd9e53e-6585-4f50-95a9-cc115a295e47" ContentTypeId="0x0101002703D2AF657F4CC69F3B5766777647D706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433532-5C59-44E4-9FA0-C9103130F922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1fcd92dd-7d74-4918-8c11-98baf3d8368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6A008D1-7A79-4413-82C7-CB5667518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d92dd-7d74-4918-8c11-98baf3d83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F0C1FE-C6C7-419B-BBAE-C7FC4131FED7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64017FAB-483F-4F26-9728-A5C687BA634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193A0CD4-0550-42ED-AC23-5B145C2193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BNL Presentasjonsmal bredformat</Template>
  <TotalTime>28</TotalTime>
  <Words>292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Bebas Neue</vt:lpstr>
      <vt:lpstr>Calibri</vt:lpstr>
      <vt:lpstr>Calibri Light</vt:lpstr>
      <vt:lpstr>Tahoma</vt:lpstr>
      <vt:lpstr>Office-tema</vt:lpstr>
      <vt:lpstr>Hva handler det om?</vt:lpstr>
      <vt:lpstr>Forpliktelser</vt:lpstr>
      <vt:lpstr>Hvorfor er dette laget?</vt:lpstr>
      <vt:lpstr>Er dette nytt?</vt:lpstr>
    </vt:vector>
  </TitlesOfParts>
  <Company>NHO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Siri Stang</dc:creator>
  <cp:lastModifiedBy>Siri Stang</cp:lastModifiedBy>
  <cp:revision>3</cp:revision>
  <dcterms:created xsi:type="dcterms:W3CDTF">2016-06-14T07:15:47Z</dcterms:created>
  <dcterms:modified xsi:type="dcterms:W3CDTF">2016-06-14T07:44:45Z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0x0101002703D2AF657F4CC69F3B5766777647D70600868F54F7F6E553429843CE7FAE7AAE13</vt:lpwstr>
  </property>
</Properties>
</file>