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2"/>
  </p:notesMasterIdLst>
  <p:handoutMasterIdLst>
    <p:handoutMasterId r:id="rId23"/>
  </p:handoutMasterIdLst>
  <p:sldIdLst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561"/>
    <a:srgbClr val="19325E"/>
    <a:srgbClr val="001B4A"/>
    <a:srgbClr val="001848"/>
    <a:srgbClr val="011D4E"/>
    <a:srgbClr val="60718E"/>
    <a:srgbClr val="7E8BA3"/>
    <a:srgbClr val="8397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42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C5E54-00B2-4F8F-BB5E-7C974AF17DAB}" type="datetimeFigureOut">
              <a:rPr lang="nb-NO" smtClean="0"/>
              <a:t>14.06.2016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F7960-90B8-4602-821D-29F0948418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5801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EF80A-40D4-48A0-B68D-CCD4FB4E1DDA}" type="datetimeFigureOut">
              <a:rPr lang="nb-NO" smtClean="0"/>
              <a:t>14.06.2016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662DE-37E9-41D7-9F22-5F8CA463C79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260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02987-A99E-40F9-9568-701D6A3905F4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0765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3663B-D190-47CD-BD30-231DB5F1E7D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07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4597768"/>
            <a:ext cx="9144000" cy="667010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rgbClr val="00184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5331085"/>
            <a:ext cx="9144000" cy="479511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1B4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8" name="Plassholder for innho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466" y="6013428"/>
            <a:ext cx="2293111" cy="84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9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1932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B35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1B35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1B35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1B35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1B35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362FEFA-680B-429D-AB29-9C866B3BC966}" type="datetimeFigureOut">
              <a:rPr lang="nb-NO" smtClean="0"/>
              <a:pPr/>
              <a:t>14.06.2016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42402" y="6356350"/>
            <a:ext cx="2743200" cy="365125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14DEEF-B02E-4DE9-AEC3-6BBD0AC8ABA4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Plassholder for innho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91" y="6116626"/>
            <a:ext cx="2293111" cy="84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3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1932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932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1932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1932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1932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1932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932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rgbClr val="1932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rgbClr val="1932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rgbClr val="1932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rgbClr val="1932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FEFA-680B-429D-AB29-9C866B3BC966}" type="datetimeFigureOut">
              <a:rPr lang="nb-NO" smtClean="0"/>
              <a:t>14.06.2016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DEEF-B02E-4DE9-AEC3-6BBD0AC8ABA4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Plassholder for innho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91" y="6116626"/>
            <a:ext cx="2293111" cy="84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9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B35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FEFA-680B-429D-AB29-9C866B3BC966}" type="datetimeFigureOut">
              <a:rPr lang="nb-NO" smtClean="0"/>
              <a:t>14.06.2016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DEEF-B02E-4DE9-AEC3-6BBD0AC8ABA4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lassholder for innho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466" y="6013428"/>
            <a:ext cx="2293111" cy="84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5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362FEFA-680B-429D-AB29-9C866B3BC966}" type="datetimeFigureOut">
              <a:rPr lang="nb-NO" smtClean="0"/>
              <a:pPr/>
              <a:t>14.06.2016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DEEF-B02E-4DE9-AEC3-6BBD0AC8ABA4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5" name="Plassholder for innho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466" y="6013428"/>
            <a:ext cx="2293111" cy="84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2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FEFA-680B-429D-AB29-9C866B3BC966}" type="datetimeFigureOut">
              <a:rPr lang="nb-NO" smtClean="0"/>
              <a:t>14.06.2016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DEEF-B02E-4DE9-AEC3-6BBD0AC8AB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426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362FEFA-680B-429D-AB29-9C866B3BC966}" type="datetimeFigureOut">
              <a:rPr lang="nb-NO" smtClean="0"/>
              <a:pPr/>
              <a:t>14.06.2016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14DEEF-B02E-4DE9-AEC3-6BBD0AC8ABA4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6277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609601" y="2152997"/>
            <a:ext cx="5020887" cy="36985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4"/>
          <p:cNvSpPr>
            <a:spLocks noGrp="1"/>
          </p:cNvSpPr>
          <p:nvPr>
            <p:ph type="body" sz="quarter" idx="14"/>
          </p:nvPr>
        </p:nvSpPr>
        <p:spPr>
          <a:xfrm>
            <a:off x="6350925" y="2152997"/>
            <a:ext cx="5020887" cy="36985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tekst 4"/>
          <p:cNvSpPr>
            <a:spLocks noGrp="1"/>
          </p:cNvSpPr>
          <p:nvPr>
            <p:ph type="body" sz="quarter" idx="15"/>
          </p:nvPr>
        </p:nvSpPr>
        <p:spPr>
          <a:xfrm>
            <a:off x="609601" y="1521230"/>
            <a:ext cx="5020887" cy="5652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  <a:endParaRPr lang="nb-NO" dirty="0"/>
          </a:p>
        </p:txBody>
      </p:sp>
      <p:sp>
        <p:nvSpPr>
          <p:cNvPr id="7" name="Plassholder for tekst 4"/>
          <p:cNvSpPr>
            <a:spLocks noGrp="1"/>
          </p:cNvSpPr>
          <p:nvPr>
            <p:ph type="body" sz="quarter" idx="16"/>
          </p:nvPr>
        </p:nvSpPr>
        <p:spPr>
          <a:xfrm>
            <a:off x="6350925" y="1521230"/>
            <a:ext cx="5020887" cy="565267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164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>
          <a:xfrm>
            <a:off x="609600" y="1803401"/>
            <a:ext cx="10862733" cy="40481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50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2FEFA-680B-429D-AB29-9C866B3BC966}" type="datetimeFigureOut">
              <a:rPr lang="nb-NO" smtClean="0"/>
              <a:t>14.06.2016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4DEEF-B02E-4DE9-AEC3-6BBD0AC8AB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33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jelpedefinisjonerOrdenOgRyddighet.xlsx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6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hyperlink" Target="http://www.aeo.no/sites/default/files/produkt/images/374444.jpg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1316" y="2408021"/>
            <a:ext cx="9144000" cy="667010"/>
          </a:xfrm>
        </p:spPr>
        <p:txBody>
          <a:bodyPr/>
          <a:lstStyle/>
          <a:p>
            <a:r>
              <a:rPr lang="nb-NO" dirty="0"/>
              <a:t>Et felles løft fra alle parter</a:t>
            </a:r>
            <a:endParaRPr lang="en-US" dirty="0"/>
          </a:p>
        </p:txBody>
      </p:sp>
      <p:sp>
        <p:nvSpPr>
          <p:cNvPr id="3" name="Undertittel 2"/>
          <p:cNvSpPr>
            <a:spLocks noGrp="1"/>
          </p:cNvSpPr>
          <p:nvPr>
            <p:ph sz="quarter" idx="4294967295"/>
          </p:nvPr>
        </p:nvSpPr>
        <p:spPr>
          <a:xfrm>
            <a:off x="2072961" y="3840662"/>
            <a:ext cx="7140575" cy="766763"/>
          </a:xfrm>
          <a:prstGeom prst="rect">
            <a:avLst/>
          </a:prstGeom>
        </p:spPr>
        <p:txBody>
          <a:bodyPr/>
          <a:lstStyle/>
          <a:p>
            <a:r>
              <a:rPr lang="en-US" noProof="1" smtClean="0"/>
              <a:t>Ideer, inspirasjon og eksempler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85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72961" y="1916046"/>
            <a:ext cx="5528567" cy="1632738"/>
          </a:xfrm>
        </p:spPr>
        <p:txBody>
          <a:bodyPr/>
          <a:lstStyle/>
          <a:p>
            <a:r>
              <a:rPr lang="nb-NO" dirty="0" smtClean="0">
                <a:hlinkClick r:id="rId2" action="ppaction://hlinkfile"/>
              </a:rPr>
              <a:t>Avansert utregning av standard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4294967295"/>
          </p:nvPr>
        </p:nvSpPr>
        <p:spPr>
          <a:xfrm>
            <a:off x="2072961" y="3840662"/>
            <a:ext cx="7140575" cy="76676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2311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1"/>
              <a:t>Forbedringsarbeid med </a:t>
            </a:r>
            <a:r>
              <a:rPr lang="en-US" noProof="1" smtClean="0"/>
              <a:t>HMS-systemet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2072961" y="3840662"/>
            <a:ext cx="7140575" cy="766763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4294967295"/>
          </p:nvPr>
        </p:nvSpPr>
        <p:spPr>
          <a:xfrm>
            <a:off x="8967788" y="6238876"/>
            <a:ext cx="1700212" cy="365125"/>
          </a:xfrm>
          <a:prstGeom prst="rect">
            <a:avLst/>
          </a:prstGeom>
        </p:spPr>
        <p:txBody>
          <a:bodyPr/>
          <a:lstStyle/>
          <a:p>
            <a:fld id="{A49CCF51-B83D-7E49-9A61-D8655E5280D1}" type="datetime1">
              <a:rPr lang="nb-NO" smtClean="0"/>
              <a:pPr/>
              <a:t>14.06.2016</a:t>
            </a:fld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2217713" y="5393117"/>
            <a:ext cx="5065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chemeClr val="bg1"/>
                </a:solidFill>
              </a:rPr>
              <a:t>Dette kapittelet gir noen råd om hvordan et HMS-system kan bygges opp, brukes og presenteres</a:t>
            </a:r>
          </a:p>
        </p:txBody>
      </p:sp>
    </p:spTree>
    <p:extLst>
      <p:ext uri="{BB962C8B-B14F-4D97-AF65-F5344CB8AC3E}">
        <p14:creationId xmlns:p14="http://schemas.microsoft.com/office/powerpoint/2010/main" val="34182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Alle fortjener et godt system!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3"/>
          </p:nvPr>
        </p:nvSpPr>
        <p:spPr>
          <a:xfrm>
            <a:off x="1981201" y="2152997"/>
            <a:ext cx="3765665" cy="2287119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Være skrevet for de som skal bruke det</a:t>
            </a:r>
          </a:p>
          <a:p>
            <a:r>
              <a:rPr lang="nb-NO" dirty="0" smtClean="0"/>
              <a:t>Være enkelt å følge og å forstå</a:t>
            </a:r>
          </a:p>
          <a:p>
            <a:r>
              <a:rPr lang="nb-NO" dirty="0" smtClean="0"/>
              <a:t>Inneholde passe detaljerte forklaringer</a:t>
            </a:r>
          </a:p>
          <a:p>
            <a:r>
              <a:rPr lang="nb-NO" dirty="0" smtClean="0"/>
              <a:t>Være tilgjengelig</a:t>
            </a:r>
          </a:p>
          <a:p>
            <a:r>
              <a:rPr lang="nb-NO" dirty="0" smtClean="0"/>
              <a:t>Være et felles utgangspunkt for forbedring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4"/>
          </p:nvPr>
        </p:nvSpPr>
        <p:spPr>
          <a:xfrm>
            <a:off x="6287194" y="2152997"/>
            <a:ext cx="3765665" cy="2287119"/>
          </a:xfrm>
        </p:spPr>
        <p:txBody>
          <a:bodyPr>
            <a:normAutofit/>
          </a:bodyPr>
          <a:lstStyle/>
          <a:p>
            <a:r>
              <a:rPr lang="nb-NO" sz="1700" dirty="0"/>
              <a:t>Sikker og effektiv drift</a:t>
            </a:r>
          </a:p>
          <a:p>
            <a:r>
              <a:rPr lang="nb-NO" sz="1700" dirty="0"/>
              <a:t>At alle kommer like hele hjem</a:t>
            </a:r>
          </a:p>
          <a:p>
            <a:r>
              <a:rPr lang="nb-NO" sz="1700" dirty="0"/>
              <a:t>At vi kan kommunisere godt med hverandre</a:t>
            </a:r>
          </a:p>
          <a:p>
            <a:r>
              <a:rPr lang="nb-NO" sz="1700" dirty="0"/>
              <a:t>Inkludering og god forståelse for arbeidet</a:t>
            </a:r>
          </a:p>
          <a:p>
            <a:r>
              <a:rPr lang="nb-NO" sz="1700" dirty="0"/>
              <a:t>God lønnsomhet</a:t>
            </a:r>
            <a:endParaRPr lang="nb-NO" sz="1700" dirty="0"/>
          </a:p>
          <a:p>
            <a:endParaRPr lang="nb-NO" sz="1700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Et HMS-system skal 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b-NO" dirty="0" smtClean="0"/>
              <a:t>Et godt HMS-system skal bidra til</a:t>
            </a:r>
            <a:endParaRPr lang="nb-NO" dirty="0"/>
          </a:p>
        </p:txBody>
      </p:sp>
      <p:sp>
        <p:nvSpPr>
          <p:cNvPr id="10" name="Høyre klammeparentes 9"/>
          <p:cNvSpPr/>
          <p:nvPr/>
        </p:nvSpPr>
        <p:spPr>
          <a:xfrm rot="5400000">
            <a:off x="5972908" y="400608"/>
            <a:ext cx="219807" cy="843182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28"/>
          <p:cNvSpPr/>
          <p:nvPr/>
        </p:nvSpPr>
        <p:spPr>
          <a:xfrm>
            <a:off x="1756609" y="4868168"/>
            <a:ext cx="4189919" cy="446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D"/>
            </a:solidFill>
          </a:ln>
        </p:spPr>
        <p:txBody>
          <a:bodyPr wrap="square" lIns="36000" tIns="36000" rIns="36000" bIns="36000" numCol="1" rtlCol="0" anchor="ctr">
            <a:noAutofit/>
          </a:bodyPr>
          <a:lstStyle/>
          <a:p>
            <a:pPr algn="ctr"/>
            <a:r>
              <a:rPr lang="nb-N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Involvering i utarbeidelse, sikre forståelse</a:t>
            </a:r>
            <a:endParaRPr lang="nb-NO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5317010" y="4274068"/>
            <a:ext cx="164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dirty="0"/>
              <a:t>Suksessfaktorer</a:t>
            </a:r>
          </a:p>
        </p:txBody>
      </p:sp>
      <p:sp>
        <p:nvSpPr>
          <p:cNvPr id="15" name="Rektangel 28"/>
          <p:cNvSpPr/>
          <p:nvPr/>
        </p:nvSpPr>
        <p:spPr>
          <a:xfrm>
            <a:off x="1756609" y="5443333"/>
            <a:ext cx="4189919" cy="446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D"/>
            </a:solidFill>
          </a:ln>
        </p:spPr>
        <p:txBody>
          <a:bodyPr wrap="square" lIns="36000" tIns="36000" rIns="36000" bIns="36000" numCol="1" rtlCol="0" anchor="ctr">
            <a:noAutofit/>
          </a:bodyPr>
          <a:lstStyle/>
          <a:p>
            <a:pPr algn="ctr"/>
            <a:r>
              <a:rPr lang="nb-N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Enkle beskrivelser, én side, bilder/grafikk</a:t>
            </a:r>
            <a:endParaRPr lang="nb-NO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ktangel 28"/>
          <p:cNvSpPr/>
          <p:nvPr/>
        </p:nvSpPr>
        <p:spPr>
          <a:xfrm>
            <a:off x="6223100" y="4868168"/>
            <a:ext cx="4189919" cy="446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D"/>
            </a:solidFill>
          </a:ln>
        </p:spPr>
        <p:txBody>
          <a:bodyPr wrap="square" lIns="36000" tIns="36000" rIns="36000" bIns="36000" numCol="1" rtlCol="0" anchor="ctr">
            <a:noAutofit/>
          </a:bodyPr>
          <a:lstStyle/>
          <a:p>
            <a:pPr algn="ctr"/>
            <a:r>
              <a:rPr lang="nb-N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Organisering – roller og ansvar – må være klart beskrevet</a:t>
            </a:r>
            <a:endParaRPr lang="nb-NO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ktangel 28"/>
          <p:cNvSpPr/>
          <p:nvPr/>
        </p:nvSpPr>
        <p:spPr>
          <a:xfrm>
            <a:off x="6223100" y="5443333"/>
            <a:ext cx="4189919" cy="446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D"/>
            </a:solidFill>
          </a:ln>
        </p:spPr>
        <p:txBody>
          <a:bodyPr wrap="square" lIns="36000" tIns="36000" rIns="36000" bIns="36000" numCol="1" rtlCol="0" anchor="ctr">
            <a:noAutofit/>
          </a:bodyPr>
          <a:lstStyle/>
          <a:p>
            <a:pPr algn="ctr"/>
            <a:r>
              <a:rPr lang="nb-NO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Effektive rutiner for revisjoner og oppdateringer</a:t>
            </a:r>
            <a:endParaRPr lang="nb-NO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0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Tips og råd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981201" y="1803401"/>
            <a:ext cx="6039293" cy="4048125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Alt innhold skrives for brukerne – systemet må oppfattes som en hjelp</a:t>
            </a:r>
          </a:p>
          <a:p>
            <a:r>
              <a:rPr lang="nb-NO" dirty="0" smtClean="0"/>
              <a:t>Kapittelinndeling følger av dette</a:t>
            </a:r>
          </a:p>
          <a:p>
            <a:r>
              <a:rPr lang="nb-NO" dirty="0" smtClean="0"/>
              <a:t>For å gjøre det enkelt ved tilsyn e.l. kan det lages en kryssreferanse som viser hvordan selskapet oppfyller sine forpliktelser – denne er til hjelp og bruk kun for HMS-personer og myndigheter</a:t>
            </a:r>
          </a:p>
          <a:p>
            <a:r>
              <a:rPr lang="nb-NO" dirty="0" smtClean="0"/>
              <a:t>Det er HMS-personenes fagkunnskap og forståelse for driften som skal gjøre at alle rutiner og krav fremstilles på en side, se de neste sidene</a:t>
            </a:r>
            <a:endParaRPr lang="nb-NO" dirty="0"/>
          </a:p>
        </p:txBody>
      </p:sp>
      <p:pic>
        <p:nvPicPr>
          <p:cNvPr id="4098" name="Picture 2" descr="C:\Users\JRNTIE~1\AppData\Local\Temp\SNAGHTMLef3a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01" y="1206196"/>
            <a:ext cx="229552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JRNTIE~1\AppData\Local\Temp\SNAGHTMLf0dc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01" y="3122919"/>
            <a:ext cx="2320147" cy="25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917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1"/>
          <p:cNvSpPr/>
          <p:nvPr/>
        </p:nvSpPr>
        <p:spPr>
          <a:xfrm>
            <a:off x="8830408" y="131885"/>
            <a:ext cx="1608992" cy="1036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aphicFrame>
        <p:nvGraphicFramePr>
          <p:cNvPr id="118" name="Tabell 117"/>
          <p:cNvGraphicFramePr>
            <a:graphicFrameLocks noGrp="1"/>
          </p:cNvGraphicFramePr>
          <p:nvPr>
            <p:extLst/>
          </p:nvPr>
        </p:nvGraphicFramePr>
        <p:xfrm>
          <a:off x="5835090" y="122464"/>
          <a:ext cx="4674648" cy="290670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40431"/>
                <a:gridCol w="2871410"/>
                <a:gridCol w="764931"/>
                <a:gridCol w="597876"/>
              </a:tblGrid>
              <a:tr h="204140">
                <a:tc gridSpan="4">
                  <a:txBody>
                    <a:bodyPr/>
                    <a:lstStyle/>
                    <a:p>
                      <a:pPr algn="ctr"/>
                      <a:r>
                        <a:rPr lang="nb-NO" sz="800" dirty="0" smtClean="0"/>
                        <a:t>Angi nr. på arbeidsmoment med </a:t>
                      </a:r>
                      <a:r>
                        <a:rPr lang="nb-NO" sz="800" b="1" dirty="0" smtClean="0"/>
                        <a:t>rød</a:t>
                      </a:r>
                      <a:r>
                        <a:rPr lang="nb-NO" sz="800" dirty="0" smtClean="0"/>
                        <a:t> risiko og reduser risiko til akseptabelt nivå</a:t>
                      </a:r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04140">
                <a:tc>
                  <a:txBody>
                    <a:bodyPr/>
                    <a:lstStyle/>
                    <a:p>
                      <a:pPr algn="ctr"/>
                      <a:r>
                        <a:rPr lang="nb-NO" sz="800" dirty="0" err="1" smtClean="0"/>
                        <a:t>Nr</a:t>
                      </a:r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800" dirty="0" smtClean="0"/>
                        <a:t>Tiltak</a:t>
                      </a:r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800" dirty="0" smtClean="0"/>
                        <a:t>Ansvar</a:t>
                      </a:r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800" dirty="0" smtClean="0"/>
                        <a:t>Frist</a:t>
                      </a:r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75554">
                <a:tc>
                  <a:txBody>
                    <a:bodyPr/>
                    <a:lstStyle/>
                    <a:p>
                      <a:pPr algn="ctr"/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54">
                <a:tc>
                  <a:txBody>
                    <a:bodyPr/>
                    <a:lstStyle/>
                    <a:p>
                      <a:pPr algn="ctr"/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54">
                <a:tc>
                  <a:txBody>
                    <a:bodyPr/>
                    <a:lstStyle/>
                    <a:p>
                      <a:pPr algn="ctr"/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54">
                <a:tc>
                  <a:txBody>
                    <a:bodyPr/>
                    <a:lstStyle/>
                    <a:p>
                      <a:pPr algn="ctr"/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54">
                <a:tc>
                  <a:txBody>
                    <a:bodyPr/>
                    <a:lstStyle/>
                    <a:p>
                      <a:pPr algn="ctr"/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54">
                <a:tc>
                  <a:txBody>
                    <a:bodyPr/>
                    <a:lstStyle/>
                    <a:p>
                      <a:pPr algn="ctr"/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54">
                <a:tc>
                  <a:txBody>
                    <a:bodyPr/>
                    <a:lstStyle/>
                    <a:p>
                      <a:pPr algn="ctr"/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54">
                <a:tc>
                  <a:txBody>
                    <a:bodyPr/>
                    <a:lstStyle/>
                    <a:p>
                      <a:pPr algn="ctr"/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554">
                <a:tc>
                  <a:txBody>
                    <a:bodyPr/>
                    <a:lstStyle/>
                    <a:p>
                      <a:pPr algn="ctr"/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8222" y="4293666"/>
            <a:ext cx="4246685" cy="93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9"/>
          <p:cNvSpPr>
            <a:spLocks noChangeArrowheads="1"/>
          </p:cNvSpPr>
          <p:nvPr/>
        </p:nvSpPr>
        <p:spPr bwMode="gray">
          <a:xfrm>
            <a:off x="1594336" y="122464"/>
            <a:ext cx="4150752" cy="9043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49726" tIns="0" rIns="0" bIns="0" anchor="t" anchorCtr="0"/>
          <a:lstStyle/>
          <a:p>
            <a:pPr defTabSz="553697" eaLnBrk="0" hangingPunct="0"/>
            <a:r>
              <a:rPr lang="nb-NO" sz="831" b="1" dirty="0"/>
              <a:t>        Deltagere = de som skal utføre arbeidet </a:t>
            </a:r>
            <a:r>
              <a:rPr lang="nb-NO" sz="831" b="1" dirty="0"/>
              <a:t>(med signaturer): </a:t>
            </a:r>
            <a:endParaRPr lang="nb-NO" sz="831" b="1" dirty="0"/>
          </a:p>
        </p:txBody>
      </p:sp>
      <p:sp>
        <p:nvSpPr>
          <p:cNvPr id="112" name="Rectangle 19"/>
          <p:cNvSpPr>
            <a:spLocks noChangeArrowheads="1"/>
          </p:cNvSpPr>
          <p:nvPr/>
        </p:nvSpPr>
        <p:spPr bwMode="gray">
          <a:xfrm>
            <a:off x="1594336" y="1119129"/>
            <a:ext cx="4150754" cy="9043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49726" tIns="0" rIns="0" bIns="0" anchor="t" anchorCtr="0"/>
          <a:lstStyle/>
          <a:p>
            <a:pPr defTabSz="553697" eaLnBrk="0" hangingPunct="0"/>
            <a:r>
              <a:rPr lang="nb-NO" sz="831" b="1" dirty="0"/>
              <a:t>       Arbeidsoperasjon som skal risikovurderes:</a:t>
            </a:r>
          </a:p>
        </p:txBody>
      </p:sp>
      <p:sp>
        <p:nvSpPr>
          <p:cNvPr id="114" name="Rectangle 19"/>
          <p:cNvSpPr>
            <a:spLocks noChangeArrowheads="1"/>
          </p:cNvSpPr>
          <p:nvPr/>
        </p:nvSpPr>
        <p:spPr bwMode="gray">
          <a:xfrm>
            <a:off x="1594336" y="2115795"/>
            <a:ext cx="4150753" cy="8949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lIns="49726" tIns="0" rIns="0" bIns="0" anchor="t" anchorCtr="0"/>
          <a:lstStyle/>
          <a:p>
            <a:pPr defTabSz="553697" eaLnBrk="0" hangingPunct="0"/>
            <a:r>
              <a:rPr lang="nb-NO" sz="831" b="1" dirty="0"/>
              <a:t>       Hva </a:t>
            </a:r>
            <a:r>
              <a:rPr lang="nb-NO" sz="831" b="1" dirty="0"/>
              <a:t>slags </a:t>
            </a:r>
            <a:r>
              <a:rPr lang="nb-NO" sz="831" b="1" dirty="0"/>
              <a:t>maskiner, utstyr og materiell er nødvendig:</a:t>
            </a:r>
          </a:p>
        </p:txBody>
      </p:sp>
      <p:sp>
        <p:nvSpPr>
          <p:cNvPr id="271" name="Ellipse 270"/>
          <p:cNvSpPr/>
          <p:nvPr/>
        </p:nvSpPr>
        <p:spPr>
          <a:xfrm>
            <a:off x="1572167" y="99836"/>
            <a:ext cx="180000" cy="18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2" tIns="31577" rIns="63152" bIns="31577" rtlCol="0" anchor="ctr"/>
          <a:lstStyle/>
          <a:p>
            <a:pPr algn="ctr"/>
            <a:r>
              <a:rPr lang="nb-NO" sz="105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72" name="Ellipse 271"/>
          <p:cNvSpPr/>
          <p:nvPr/>
        </p:nvSpPr>
        <p:spPr>
          <a:xfrm>
            <a:off x="1572167" y="1091802"/>
            <a:ext cx="180000" cy="18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2" tIns="31577" rIns="63152" bIns="31577" rtlCol="0" anchor="ctr"/>
          <a:lstStyle/>
          <a:p>
            <a:pPr algn="ctr"/>
            <a:r>
              <a:rPr lang="nb-NO" sz="105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3" name="Ellipse 272"/>
          <p:cNvSpPr/>
          <p:nvPr/>
        </p:nvSpPr>
        <p:spPr>
          <a:xfrm>
            <a:off x="1572167" y="2083769"/>
            <a:ext cx="180000" cy="18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2" tIns="31577" rIns="63152" bIns="31577" rtlCol="0" anchor="ctr"/>
          <a:lstStyle/>
          <a:p>
            <a:pPr algn="ctr"/>
            <a:r>
              <a:rPr lang="nb-NO" sz="105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5" name="Ellipse 274"/>
          <p:cNvSpPr/>
          <p:nvPr/>
        </p:nvSpPr>
        <p:spPr>
          <a:xfrm>
            <a:off x="5745090" y="99836"/>
            <a:ext cx="180000" cy="18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2" tIns="31577" rIns="63152" bIns="31577" rtlCol="0" anchor="ctr"/>
          <a:lstStyle/>
          <a:p>
            <a:pPr algn="ctr"/>
            <a:r>
              <a:rPr lang="nb-NO" sz="1050" b="1" dirty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119" name="Tabell 118"/>
          <p:cNvGraphicFramePr>
            <a:graphicFrameLocks noGrp="1"/>
          </p:cNvGraphicFramePr>
          <p:nvPr>
            <p:extLst/>
          </p:nvPr>
        </p:nvGraphicFramePr>
        <p:xfrm>
          <a:off x="1594335" y="3044886"/>
          <a:ext cx="4150754" cy="30187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15565"/>
                <a:gridCol w="2149098"/>
                <a:gridCol w="195364"/>
                <a:gridCol w="195363"/>
                <a:gridCol w="195364"/>
              </a:tblGrid>
              <a:tr h="117559">
                <a:tc rowSpan="2">
                  <a:txBody>
                    <a:bodyPr/>
                    <a:lstStyle/>
                    <a:p>
                      <a:r>
                        <a:rPr lang="nb-NO" sz="800" b="1" dirty="0" smtClean="0"/>
                        <a:t>Arbeidsmomenter </a:t>
                      </a:r>
                      <a:endParaRPr lang="nb-NO" sz="8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nb-NO" sz="800" b="1" dirty="0" smtClean="0"/>
                        <a:t>Hva kan gå galt</a:t>
                      </a:r>
                      <a:endParaRPr lang="nb-NO" sz="8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nb-NO" sz="800" b="1" dirty="0" smtClean="0"/>
                        <a:t>Risiko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17559"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800" dirty="0" err="1" smtClean="0">
                          <a:solidFill>
                            <a:schemeClr val="bg1"/>
                          </a:solidFill>
                        </a:rPr>
                        <a:t>Nr</a:t>
                      </a:r>
                      <a:endParaRPr lang="nb-NO" sz="800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nb-NO" sz="8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Høyre klammeparentes 6"/>
          <p:cNvSpPr/>
          <p:nvPr/>
        </p:nvSpPr>
        <p:spPr>
          <a:xfrm>
            <a:off x="5806634" y="3490546"/>
            <a:ext cx="180000" cy="2573060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 rot="16200000">
            <a:off x="5538274" y="4623188"/>
            <a:ext cx="1208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400" dirty="0"/>
              <a:t>Hjelpematrise</a:t>
            </a:r>
          </a:p>
        </p:txBody>
      </p:sp>
      <p:sp>
        <p:nvSpPr>
          <p:cNvPr id="274" name="Ellipse 273"/>
          <p:cNvSpPr/>
          <p:nvPr/>
        </p:nvSpPr>
        <p:spPr>
          <a:xfrm>
            <a:off x="1572167" y="3000714"/>
            <a:ext cx="180000" cy="1800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52" tIns="31577" rIns="63152" bIns="31577" rtlCol="0" anchor="ctr"/>
          <a:lstStyle/>
          <a:p>
            <a:pPr algn="ctr"/>
            <a:r>
              <a:rPr lang="nb-NO" sz="105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1" name="TekstSylinder 120"/>
          <p:cNvSpPr txBox="1"/>
          <p:nvPr/>
        </p:nvSpPr>
        <p:spPr>
          <a:xfrm rot="20636831">
            <a:off x="4128979" y="1806675"/>
            <a:ext cx="4917885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b-NO" sz="4000" dirty="0"/>
              <a:t>Mal for risikovurdering</a:t>
            </a:r>
          </a:p>
        </p:txBody>
      </p:sp>
    </p:spTree>
    <p:extLst>
      <p:ext uri="{BB962C8B-B14F-4D97-AF65-F5344CB8AC3E}">
        <p14:creationId xmlns:p14="http://schemas.microsoft.com/office/powerpoint/2010/main" val="29213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Bil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9820" y="741026"/>
            <a:ext cx="5407621" cy="419441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0220" y="2284983"/>
            <a:ext cx="4349105" cy="2956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5472" y="3094672"/>
            <a:ext cx="3947357" cy="295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kstSylinder 5"/>
          <p:cNvSpPr txBox="1"/>
          <p:nvPr/>
        </p:nvSpPr>
        <p:spPr>
          <a:xfrm>
            <a:off x="4704319" y="5885987"/>
            <a:ext cx="16504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/>
              <a:t>Mal for risikovurdering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212185" y="5102940"/>
            <a:ext cx="1193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/>
              <a:t>Beredskapsplan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7078670" y="1410904"/>
            <a:ext cx="1450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b="1" dirty="0"/>
              <a:t>Granskningsrapport</a:t>
            </a: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Eksempler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8895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824844" y="204924"/>
            <a:ext cx="8640960" cy="523220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r>
              <a:rPr lang="nb-NO" sz="2800" b="1" dirty="0">
                <a:solidFill>
                  <a:schemeClr val="bg1"/>
                </a:solidFill>
              </a:rPr>
              <a:t>Dette er ditt ansvar</a:t>
            </a:r>
            <a:endParaRPr lang="nb-NO" sz="2800" b="1" dirty="0">
              <a:solidFill>
                <a:schemeClr val="bg1"/>
              </a:solidFill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896852" y="796376"/>
            <a:ext cx="8640960" cy="5909310"/>
          </a:xfrm>
          <a:prstGeom prst="rect">
            <a:avLst/>
          </a:prstGeom>
          <a:noFill/>
          <a:ln w="38100">
            <a:solidFill>
              <a:srgbClr val="CC0000"/>
            </a:solidFill>
          </a:ln>
        </p:spPr>
        <p:txBody>
          <a:bodyPr wrap="square" rtlCol="0">
            <a:spAutoFit/>
          </a:bodyPr>
          <a:lstStyle/>
          <a:p>
            <a:endParaRPr lang="nb-NO" b="1" dirty="0">
              <a:solidFill>
                <a:srgbClr val="FF0000"/>
              </a:solidFill>
            </a:endParaRPr>
          </a:p>
          <a:p>
            <a:endParaRPr lang="nb-NO" b="1" dirty="0">
              <a:solidFill>
                <a:srgbClr val="FF0000"/>
              </a:solidFill>
            </a:endParaRPr>
          </a:p>
          <a:p>
            <a:endParaRPr lang="nb-NO" b="1" dirty="0">
              <a:solidFill>
                <a:srgbClr val="FF0000"/>
              </a:solidFill>
            </a:endParaRPr>
          </a:p>
          <a:p>
            <a:endParaRPr lang="nb-NO" b="1" dirty="0">
              <a:solidFill>
                <a:srgbClr val="FF0000"/>
              </a:solidFill>
            </a:endParaRPr>
          </a:p>
          <a:p>
            <a:endParaRPr lang="nb-NO" b="1" dirty="0">
              <a:solidFill>
                <a:srgbClr val="FF0000"/>
              </a:solidFill>
            </a:endParaRPr>
          </a:p>
          <a:p>
            <a:endParaRPr lang="nb-NO" b="1" dirty="0">
              <a:solidFill>
                <a:srgbClr val="FF0000"/>
              </a:solidFill>
            </a:endParaRPr>
          </a:p>
          <a:p>
            <a:endParaRPr lang="nb-NO" b="1" dirty="0">
              <a:solidFill>
                <a:srgbClr val="FF0000"/>
              </a:solidFill>
            </a:endParaRPr>
          </a:p>
          <a:p>
            <a:endParaRPr lang="nb-NO" b="1" dirty="0">
              <a:solidFill>
                <a:srgbClr val="FF0000"/>
              </a:solidFill>
            </a:endParaRPr>
          </a:p>
          <a:p>
            <a:endParaRPr lang="nb-NO" b="1" dirty="0">
              <a:solidFill>
                <a:srgbClr val="FF0000"/>
              </a:solidFill>
            </a:endParaRPr>
          </a:p>
          <a:p>
            <a:endParaRPr lang="nb-NO" b="1" dirty="0">
              <a:solidFill>
                <a:srgbClr val="FF0000"/>
              </a:solidFill>
            </a:endParaRPr>
          </a:p>
          <a:p>
            <a:endParaRPr lang="nb-NO" b="1" dirty="0">
              <a:solidFill>
                <a:srgbClr val="FF0000"/>
              </a:solidFill>
            </a:endParaRPr>
          </a:p>
          <a:p>
            <a:endParaRPr lang="nb-NO" b="1" dirty="0">
              <a:solidFill>
                <a:srgbClr val="FF0000"/>
              </a:solidFill>
            </a:endParaRPr>
          </a:p>
          <a:p>
            <a:endParaRPr lang="nb-NO" b="1" dirty="0">
              <a:solidFill>
                <a:srgbClr val="FF0000"/>
              </a:solidFill>
            </a:endParaRPr>
          </a:p>
          <a:p>
            <a:endParaRPr lang="nb-NO" b="1" dirty="0">
              <a:solidFill>
                <a:srgbClr val="FF0000"/>
              </a:solidFill>
            </a:endParaRPr>
          </a:p>
          <a:p>
            <a:endParaRPr lang="nb-NO" b="1" dirty="0">
              <a:solidFill>
                <a:srgbClr val="FF0000"/>
              </a:solidFill>
            </a:endParaRPr>
          </a:p>
          <a:p>
            <a:endParaRPr lang="nb-NO" b="1" dirty="0">
              <a:solidFill>
                <a:srgbClr val="FF0000"/>
              </a:solidFill>
            </a:endParaRPr>
          </a:p>
          <a:p>
            <a:endParaRPr lang="nb-NO" b="1" dirty="0">
              <a:solidFill>
                <a:srgbClr val="FF0000"/>
              </a:solidFill>
            </a:endParaRPr>
          </a:p>
          <a:p>
            <a:endParaRPr lang="nb-NO" b="1" dirty="0">
              <a:solidFill>
                <a:srgbClr val="FF0000"/>
              </a:solidFill>
            </a:endParaRPr>
          </a:p>
          <a:p>
            <a:endParaRPr lang="nb-NO" b="1" dirty="0">
              <a:solidFill>
                <a:srgbClr val="FF0000"/>
              </a:solidFill>
            </a:endParaRPr>
          </a:p>
          <a:p>
            <a:endParaRPr lang="nb-NO" b="1" dirty="0">
              <a:solidFill>
                <a:srgbClr val="FF0000"/>
              </a:solidFill>
            </a:endParaRPr>
          </a:p>
          <a:p>
            <a:r>
              <a:rPr lang="nb-NO" b="1" dirty="0">
                <a:solidFill>
                  <a:srgbClr val="FF0000"/>
                </a:solidFill>
              </a:rPr>
              <a:t>Alle uskadd hjem fra jobben</a:t>
            </a:r>
            <a:endParaRPr lang="nb-NO" b="1" dirty="0">
              <a:solidFill>
                <a:srgbClr val="FF0000"/>
              </a:solidFill>
            </a:endParaRPr>
          </a:p>
        </p:txBody>
      </p:sp>
      <p:pic>
        <p:nvPicPr>
          <p:cNvPr id="14" name="Bilde 13" descr="hansk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060" y="980728"/>
            <a:ext cx="1080120" cy="964766"/>
          </a:xfrm>
          <a:prstGeom prst="rect">
            <a:avLst/>
          </a:prstGeom>
        </p:spPr>
      </p:pic>
      <p:pic>
        <p:nvPicPr>
          <p:cNvPr id="15" name="Bilde 14" descr="PA250457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396" y="980728"/>
            <a:ext cx="1008112" cy="1224136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845" y="3501009"/>
            <a:ext cx="761653" cy="76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3596" y="980728"/>
            <a:ext cx="17306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kstSylinder 19"/>
          <p:cNvSpPr txBox="1"/>
          <p:nvPr/>
        </p:nvSpPr>
        <p:spPr>
          <a:xfrm>
            <a:off x="7665604" y="213285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/>
              <a:t>Hørselvern med FM radio eller </a:t>
            </a:r>
          </a:p>
          <a:p>
            <a:r>
              <a:rPr lang="nb-NO" sz="1000" b="1" dirty="0"/>
              <a:t>øretelefoner er ikke tillatt</a:t>
            </a: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285" y="3068960"/>
            <a:ext cx="119760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1388" y="4725145"/>
            <a:ext cx="1045840" cy="141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5204" y="4869161"/>
            <a:ext cx="1368152" cy="110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9540" y="2852936"/>
            <a:ext cx="158417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852" y="5661248"/>
            <a:ext cx="792088" cy="37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kstSylinder 27"/>
          <p:cNvSpPr txBox="1"/>
          <p:nvPr/>
        </p:nvSpPr>
        <p:spPr>
          <a:xfrm>
            <a:off x="824844" y="1916832"/>
            <a:ext cx="151216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/>
              <a:t>Hjelm med øreklokker</a:t>
            </a:r>
          </a:p>
          <a:p>
            <a:r>
              <a:rPr lang="nb-NO" sz="900" dirty="0"/>
              <a:t>(UE kan benytte andre typer hørselvern men disse skal være tilgjengelig)</a:t>
            </a:r>
          </a:p>
          <a:p>
            <a:endParaRPr lang="nb-NO" sz="1000" b="1" dirty="0"/>
          </a:p>
        </p:txBody>
      </p:sp>
      <p:sp>
        <p:nvSpPr>
          <p:cNvPr id="29" name="TekstSylinder 28"/>
          <p:cNvSpPr txBox="1"/>
          <p:nvPr/>
        </p:nvSpPr>
        <p:spPr>
          <a:xfrm>
            <a:off x="4641268" y="3717033"/>
            <a:ext cx="16257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/>
              <a:t>Vernesko med spikertramp</a:t>
            </a:r>
            <a:endParaRPr lang="nb-NO" sz="1000" b="1" dirty="0"/>
          </a:p>
        </p:txBody>
      </p:sp>
      <p:sp>
        <p:nvSpPr>
          <p:cNvPr id="30" name="TekstSylinder 29"/>
          <p:cNvSpPr txBox="1"/>
          <p:nvPr/>
        </p:nvSpPr>
        <p:spPr>
          <a:xfrm>
            <a:off x="1616932" y="3068960"/>
            <a:ext cx="30243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/>
              <a:t>Ved følgende arbeid skal vernebriller benyttes: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/>
              <a:t> Støping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/>
              <a:t> Blanding av lim, mørtel og sementbaserte produkter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/>
              <a:t> Sprøytemaling 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/>
              <a:t> Bruk av alle typer sager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/>
              <a:t> Boring over hodehøyde</a:t>
            </a:r>
          </a:p>
          <a:p>
            <a:pPr lvl="0">
              <a:buFont typeface="Arial" pitchFamily="34" charset="0"/>
              <a:buChar char="•"/>
            </a:pPr>
            <a:r>
              <a:rPr lang="nb-NO" sz="1000" dirty="0"/>
              <a:t> </a:t>
            </a:r>
            <a:r>
              <a:rPr lang="nb-NO" sz="1000" kern="0" dirty="0"/>
              <a:t>Meisling, sliping og skraping</a:t>
            </a:r>
            <a:endParaRPr lang="nb-NO" sz="1000" dirty="0"/>
          </a:p>
          <a:p>
            <a:pPr>
              <a:buFont typeface="Arial" pitchFamily="34" charset="0"/>
              <a:buChar char="•"/>
            </a:pPr>
            <a:r>
              <a:rPr lang="nb-NO" sz="1000" dirty="0"/>
              <a:t> Bruk av slegge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/>
              <a:t> Bruk av boltepistol 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/>
              <a:t> Ved arbeid i nærheten av gravemaskin</a:t>
            </a:r>
          </a:p>
          <a:p>
            <a:pPr>
              <a:buFont typeface="Arial" pitchFamily="34" charset="0"/>
              <a:buChar char="•"/>
            </a:pPr>
            <a:endParaRPr lang="nb-NO" sz="1000" dirty="0"/>
          </a:p>
          <a:p>
            <a:endParaRPr lang="nb-NO" sz="1000" b="1" dirty="0"/>
          </a:p>
          <a:p>
            <a:r>
              <a:rPr lang="nb-NO" sz="1000" b="1" dirty="0"/>
              <a:t>Heldekkende brilles skal benyttes: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/>
              <a:t> Bruk av vinkelsliper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/>
              <a:t> Når en utsettes for mye sprut av eget </a:t>
            </a:r>
          </a:p>
          <a:p>
            <a:r>
              <a:rPr lang="nb-NO" sz="1000" dirty="0"/>
              <a:t>  arbeid eller andres arbeid</a:t>
            </a:r>
          </a:p>
          <a:p>
            <a:endParaRPr lang="nb-NO" sz="1000" b="1" dirty="0"/>
          </a:p>
          <a:p>
            <a:r>
              <a:rPr lang="nb-NO" sz="1000" b="1" dirty="0"/>
              <a:t>Lysdempende briller skal benyttes: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/>
              <a:t> Bruk av skjærebrenner og lignende</a:t>
            </a:r>
            <a:endParaRPr lang="nb-NO" sz="1000" dirty="0"/>
          </a:p>
        </p:txBody>
      </p:sp>
      <p:sp>
        <p:nvSpPr>
          <p:cNvPr id="31" name="TekstSylinder 30"/>
          <p:cNvSpPr txBox="1"/>
          <p:nvPr/>
        </p:nvSpPr>
        <p:spPr>
          <a:xfrm>
            <a:off x="5649381" y="2348881"/>
            <a:ext cx="109356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/>
              <a:t>Synbarhetstøy </a:t>
            </a:r>
          </a:p>
          <a:p>
            <a:r>
              <a:rPr lang="nb-NO" sz="900" dirty="0"/>
              <a:t>(minimum overdel)</a:t>
            </a:r>
            <a:endParaRPr lang="nb-NO" sz="900" dirty="0"/>
          </a:p>
        </p:txBody>
      </p:sp>
      <p:sp>
        <p:nvSpPr>
          <p:cNvPr id="32" name="TekstSylinder 31"/>
          <p:cNvSpPr txBox="1"/>
          <p:nvPr/>
        </p:nvSpPr>
        <p:spPr>
          <a:xfrm>
            <a:off x="2409021" y="1916833"/>
            <a:ext cx="29546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/>
              <a:t>Kuttreduserendehansker kl 5 skal benyttes ved: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/>
              <a:t> Skjæring med gips og tapetkniv 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/>
              <a:t> Arbeide med stålstenderverk og ventilasjonskanaler</a:t>
            </a:r>
          </a:p>
          <a:p>
            <a:pPr>
              <a:buFont typeface="Arial" pitchFamily="34" charset="0"/>
              <a:buChar char="•"/>
            </a:pPr>
            <a:r>
              <a:rPr lang="nb-NO" sz="1000" dirty="0"/>
              <a:t> Armering</a:t>
            </a:r>
          </a:p>
          <a:p>
            <a:r>
              <a:rPr lang="nb-NO" sz="1000" b="1" dirty="0">
                <a:solidFill>
                  <a:srgbClr val="FF0000"/>
                </a:solidFill>
              </a:rPr>
              <a:t>NB! Kuttreduserende hansker skal ikke benyttes </a:t>
            </a:r>
          </a:p>
          <a:p>
            <a:r>
              <a:rPr lang="nb-NO" sz="1000" b="1" dirty="0">
                <a:solidFill>
                  <a:srgbClr val="FF0000"/>
                </a:solidFill>
              </a:rPr>
              <a:t>ved bruk av roterende verktøy</a:t>
            </a:r>
            <a:r>
              <a:rPr lang="nb-NO" sz="1000" dirty="0">
                <a:solidFill>
                  <a:srgbClr val="FF0000"/>
                </a:solidFill>
              </a:rPr>
              <a:t> </a:t>
            </a:r>
            <a:endParaRPr lang="nb-NO" sz="1000" dirty="0">
              <a:solidFill>
                <a:srgbClr val="FF0000"/>
              </a:solidFill>
            </a:endParaRPr>
          </a:p>
        </p:txBody>
      </p:sp>
      <p:sp>
        <p:nvSpPr>
          <p:cNvPr id="33" name="TekstSylinder 32"/>
          <p:cNvSpPr txBox="1"/>
          <p:nvPr/>
        </p:nvSpPr>
        <p:spPr>
          <a:xfrm>
            <a:off x="3993196" y="6021288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/>
              <a:t>Stiger som ikke er i bruk </a:t>
            </a:r>
          </a:p>
          <a:p>
            <a:r>
              <a:rPr lang="nb-NO" sz="1000" b="1" dirty="0"/>
              <a:t>skal ligge på dekke/bakken</a:t>
            </a:r>
            <a:endParaRPr lang="nb-NO" sz="1000" b="1" dirty="0"/>
          </a:p>
        </p:txBody>
      </p:sp>
      <p:sp>
        <p:nvSpPr>
          <p:cNvPr id="34" name="TekstSylinder 33"/>
          <p:cNvSpPr txBox="1"/>
          <p:nvPr/>
        </p:nvSpPr>
        <p:spPr>
          <a:xfrm>
            <a:off x="6945525" y="3933056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/>
              <a:t>Rekkverk </a:t>
            </a:r>
            <a:r>
              <a:rPr lang="nb-NO" sz="900" b="1" dirty="0"/>
              <a:t>(ekskl. </a:t>
            </a:r>
            <a:r>
              <a:rPr lang="nb-NO" sz="900" b="1" dirty="0" err="1"/>
              <a:t>fortlist</a:t>
            </a:r>
            <a:r>
              <a:rPr lang="nb-NO" sz="900" b="1" dirty="0"/>
              <a:t>) </a:t>
            </a:r>
            <a:r>
              <a:rPr lang="nb-NO" sz="1000" b="1" dirty="0"/>
              <a:t>min. 3 sider </a:t>
            </a:r>
          </a:p>
          <a:p>
            <a:r>
              <a:rPr lang="nb-NO" sz="1000" b="1" dirty="0"/>
              <a:t>på stillaser under 2m </a:t>
            </a:r>
            <a:endParaRPr lang="nb-NO" sz="1000" b="1" dirty="0"/>
          </a:p>
        </p:txBody>
      </p:sp>
      <p:sp>
        <p:nvSpPr>
          <p:cNvPr id="35" name="TekstSylinder 34"/>
          <p:cNvSpPr txBox="1"/>
          <p:nvPr/>
        </p:nvSpPr>
        <p:spPr>
          <a:xfrm>
            <a:off x="5577372" y="6165304"/>
            <a:ext cx="146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00" b="1" dirty="0"/>
              <a:t>Stiger festes og stikke 1 </a:t>
            </a:r>
          </a:p>
          <a:p>
            <a:r>
              <a:rPr lang="nb-NO" sz="1000" b="1" dirty="0"/>
              <a:t>meter over kanten</a:t>
            </a:r>
            <a:endParaRPr lang="nb-NO" sz="1000" b="1" dirty="0"/>
          </a:p>
        </p:txBody>
      </p:sp>
      <p:pic>
        <p:nvPicPr>
          <p:cNvPr id="1042" name="Picture 18" descr="http://www.aeo.no/sites/default/files/imagecache/produkt/produkt/images/374444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844" y="4725144"/>
            <a:ext cx="864096" cy="864096"/>
          </a:xfrm>
          <a:prstGeom prst="rect">
            <a:avLst/>
          </a:prstGeom>
          <a:noFill/>
        </p:spPr>
      </p:pic>
      <p:pic>
        <p:nvPicPr>
          <p:cNvPr id="1026" name="Picture 2" descr="P:\HMS leder\HMS\Maler\VeidekkeLogo.tif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6467" y="269386"/>
            <a:ext cx="394296" cy="394296"/>
          </a:xfrm>
          <a:prstGeom prst="rect">
            <a:avLst/>
          </a:prstGeom>
          <a:noFill/>
        </p:spPr>
      </p:pic>
      <p:pic>
        <p:nvPicPr>
          <p:cNvPr id="2" name="Picture 2" descr="P:\HMS leder\HMS\Arbeidsmappe\HMS standard Trondheim\Bilder\bilde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96852" y="980728"/>
            <a:ext cx="1152128" cy="864096"/>
          </a:xfrm>
          <a:prstGeom prst="rect">
            <a:avLst/>
          </a:prstGeom>
          <a:noFill/>
        </p:spPr>
      </p:pic>
      <p:sp>
        <p:nvSpPr>
          <p:cNvPr id="25" name="TekstSylinder 24"/>
          <p:cNvSpPr txBox="1"/>
          <p:nvPr/>
        </p:nvSpPr>
        <p:spPr>
          <a:xfrm>
            <a:off x="7161548" y="6021288"/>
            <a:ext cx="21602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b="1" dirty="0"/>
              <a:t>Alle plikter å gjøre seg kjent med </a:t>
            </a:r>
          </a:p>
          <a:p>
            <a:r>
              <a:rPr lang="nb-NO" sz="1000" b="1" dirty="0"/>
              <a:t>oppslag på </a:t>
            </a:r>
            <a:r>
              <a:rPr lang="nb-NO" sz="1000" b="1" dirty="0" err="1"/>
              <a:t>HMS-tavlen</a:t>
            </a:r>
            <a:r>
              <a:rPr lang="nb-NO" sz="1000" b="1" dirty="0"/>
              <a:t> </a:t>
            </a:r>
            <a:r>
              <a:rPr lang="nb-NO" sz="900" dirty="0"/>
              <a:t>(verneprotokoll, varslingsplan ved ulykke osv.)</a:t>
            </a:r>
            <a:endParaRPr lang="nb-NO" sz="1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1588" y="4725144"/>
            <a:ext cx="1254646" cy="125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80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385629" y="1322388"/>
            <a:ext cx="3240087" cy="4572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D62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455478" y="2741614"/>
            <a:ext cx="3105150" cy="2360613"/>
          </a:xfrm>
          <a:prstGeom prst="rect">
            <a:avLst/>
          </a:prstGeom>
          <a:solidFill>
            <a:srgbClr val="FED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>
                <a:latin typeface="Arial" panose="020B0604020202020204" pitchFamily="34" charset="0"/>
              </a:rPr>
              <a:t>.</a:t>
            </a:r>
            <a:r>
              <a:rPr lang="nb-NO" altLang="nb-NO" sz="1100">
                <a:solidFill>
                  <a:srgbClr val="000000"/>
                </a:solidFill>
                <a:latin typeface="DIN-Light" charset="0"/>
              </a:rPr>
              <a:t>Har alle kontroll på dagens arbeidsoppgaver?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>
                <a:latin typeface="Arial" panose="020B0604020202020204" pitchFamily="34" charset="0"/>
              </a:rPr>
              <a:t>.</a:t>
            </a:r>
            <a:r>
              <a:rPr lang="nb-NO" altLang="nb-NO" sz="1100">
                <a:solidFill>
                  <a:srgbClr val="000000"/>
                </a:solidFill>
                <a:latin typeface="DIN-Light" charset="0"/>
              </a:rPr>
              <a:t>Er alle forutsetninger på plass?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>
                <a:latin typeface="Arial" panose="020B0604020202020204" pitchFamily="34" charset="0"/>
              </a:rPr>
              <a:t>.</a:t>
            </a:r>
            <a:r>
              <a:rPr lang="nb-NO" altLang="nb-NO" sz="1100">
                <a:solidFill>
                  <a:srgbClr val="000000"/>
                </a:solidFill>
                <a:latin typeface="DIN-Light" charset="0"/>
              </a:rPr>
              <a:t>Er all risiko vurdert og tatt hensyn til?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>
                <a:latin typeface="Arial" panose="020B0604020202020204" pitchFamily="34" charset="0"/>
              </a:rPr>
              <a:t>.</a:t>
            </a:r>
            <a:r>
              <a:rPr lang="nb-NO" altLang="nb-NO" sz="1100">
                <a:solidFill>
                  <a:srgbClr val="000000"/>
                </a:solidFill>
                <a:latin typeface="DIN-Light" charset="0"/>
              </a:rPr>
              <a:t>Er alle som påvirkes informert?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 sz="400">
              <a:solidFill>
                <a:srgbClr val="000000"/>
              </a:solidFill>
              <a:latin typeface="DIN-Light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b="1">
                <a:solidFill>
                  <a:srgbClr val="000000"/>
                </a:solidFill>
                <a:latin typeface="DIN-Light" charset="0"/>
              </a:rPr>
              <a:t>4 x JA? </a:t>
            </a:r>
            <a:r>
              <a:rPr lang="nb-NO" altLang="nb-NO" sz="1400" b="1">
                <a:solidFill>
                  <a:srgbClr val="000000"/>
                </a:solidFill>
                <a:latin typeface="DIN-Light" charset="0"/>
              </a:rPr>
              <a:t/>
            </a:r>
            <a:br>
              <a:rPr lang="nb-NO" altLang="nb-NO" sz="1400" b="1">
                <a:solidFill>
                  <a:srgbClr val="000000"/>
                </a:solidFill>
                <a:latin typeface="DIN-Light" charset="0"/>
              </a:rPr>
            </a:br>
            <a:endParaRPr lang="nb-NO" altLang="nb-NO" sz="400" b="1">
              <a:solidFill>
                <a:srgbClr val="000000"/>
              </a:solidFill>
              <a:latin typeface="DIN-Light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b="1">
                <a:solidFill>
                  <a:srgbClr val="000000"/>
                </a:solidFill>
                <a:latin typeface="DIN-Light" charset="0"/>
              </a:rPr>
              <a:t>Lykke til med en trygg og sikker arbeidsdag. </a:t>
            </a:r>
            <a:endParaRPr lang="nb-NO" altLang="nb-NO">
              <a:latin typeface="Arial" panose="020B0604020202020204" pitchFamily="34" charset="0"/>
            </a:endParaRPr>
          </a:p>
        </p:txBody>
      </p:sp>
      <p:pic>
        <p:nvPicPr>
          <p:cNvPr id="3076" name="Picture 4" descr="Stripe skrå PMS012_la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536" b="-11722"/>
          <a:stretch>
            <a:fillRect/>
          </a:stretch>
        </p:blipFill>
        <p:spPr bwMode="auto">
          <a:xfrm>
            <a:off x="4385629" y="1322388"/>
            <a:ext cx="32416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61829" y="1608139"/>
            <a:ext cx="3057525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>
                <a:solidFill>
                  <a:srgbClr val="FFFFFF"/>
                </a:solidFill>
                <a:latin typeface="DIN-Light" charset="0"/>
              </a:rPr>
              <a:t>Daglig brifing: en 5-minutters </a:t>
            </a:r>
            <a:br>
              <a:rPr lang="nb-NO" altLang="nb-NO" sz="1200">
                <a:solidFill>
                  <a:srgbClr val="FFFFFF"/>
                </a:solidFill>
                <a:latin typeface="DIN-Light" charset="0"/>
              </a:rPr>
            </a:br>
            <a:r>
              <a:rPr lang="nb-NO" altLang="nb-NO" sz="1200">
                <a:solidFill>
                  <a:srgbClr val="FFFFFF"/>
                </a:solidFill>
                <a:latin typeface="DIN-Light" charset="0"/>
              </a:rPr>
              <a:t>sikkerhetssamtale hver morgen </a:t>
            </a:r>
            <a:br>
              <a:rPr lang="nb-NO" altLang="nb-NO" sz="1200">
                <a:solidFill>
                  <a:srgbClr val="FFFFFF"/>
                </a:solidFill>
                <a:latin typeface="DIN-Light" charset="0"/>
              </a:rPr>
            </a:br>
            <a:r>
              <a:rPr lang="nb-NO" altLang="nb-NO" sz="1200">
                <a:solidFill>
                  <a:srgbClr val="FFFFFF"/>
                </a:solidFill>
                <a:latin typeface="DIN-Light" charset="0"/>
              </a:rPr>
              <a:t>for å sikre fokus og kontroll. </a:t>
            </a:r>
            <a:r>
              <a:rPr lang="nb-NO" altLang="nb-NO" sz="1000">
                <a:solidFill>
                  <a:srgbClr val="FFFFFF"/>
                </a:solidFill>
                <a:latin typeface="DIN-Light" charset="0"/>
              </a:rPr>
              <a:t/>
            </a:r>
            <a:br>
              <a:rPr lang="nb-NO" altLang="nb-NO" sz="1000">
                <a:solidFill>
                  <a:srgbClr val="FFFFFF"/>
                </a:solidFill>
                <a:latin typeface="DIN-Light" charset="0"/>
              </a:rPr>
            </a:br>
            <a:endParaRPr lang="nb-NO" altLang="nb-NO" sz="1000">
              <a:solidFill>
                <a:srgbClr val="FFFFFF"/>
              </a:solidFill>
              <a:latin typeface="DIN-Light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altLang="nb-NO">
              <a:latin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133215" y="2192338"/>
            <a:ext cx="37544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2000" b="1">
                <a:solidFill>
                  <a:srgbClr val="FFE600"/>
                </a:solidFill>
                <a:latin typeface="DIN-Light" charset="0"/>
              </a:rPr>
              <a:t>Sammen er vi </a:t>
            </a:r>
            <a:r>
              <a:rPr lang="nb-NO" altLang="nb-NO" sz="2000" b="1">
                <a:solidFill>
                  <a:srgbClr val="D62900"/>
                </a:solidFill>
                <a:latin typeface="DIN-Light" charset="0"/>
              </a:rPr>
              <a:t>HELT RÅ</a:t>
            </a:r>
            <a:endParaRPr lang="nb-NO" altLang="nb-NO">
              <a:latin typeface="Arial" panose="020B0604020202020204" pitchFamily="34" charset="0"/>
            </a:endParaRPr>
          </a:p>
        </p:txBody>
      </p:sp>
      <p:pic>
        <p:nvPicPr>
          <p:cNvPr id="3079" name="Picture 7" descr="BETONMAST_gul_CMYK_undertekst gj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1754" y="5348288"/>
            <a:ext cx="174148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808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262" y="490108"/>
            <a:ext cx="7760706" cy="5416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ktangel 3"/>
          <p:cNvSpPr/>
          <p:nvPr/>
        </p:nvSpPr>
        <p:spPr>
          <a:xfrm>
            <a:off x="1741619" y="36576"/>
            <a:ext cx="3239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/>
              <a:t>Fra Aker Solutions' "JUST RULES"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078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Fra </a:t>
            </a:r>
            <a:r>
              <a:rPr lang="nb-NO" dirty="0" err="1" smtClean="0"/>
              <a:t>Betonmast</a:t>
            </a:r>
            <a:r>
              <a:rPr lang="nb-NO" dirty="0" smtClean="0"/>
              <a:t> – daglig koordinering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4294967295"/>
          </p:nvPr>
        </p:nvSpPr>
        <p:spPr>
          <a:xfrm>
            <a:off x="2072961" y="3840662"/>
            <a:ext cx="7140575" cy="76676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13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62263" y="0"/>
            <a:ext cx="10515600" cy="1325563"/>
          </a:xfrm>
        </p:spPr>
        <p:txBody>
          <a:bodyPr>
            <a:normAutofit/>
          </a:bodyPr>
          <a:lstStyle/>
          <a:p>
            <a:r>
              <a:rPr lang="nb-NO" dirty="0" smtClean="0"/>
              <a:t>Forslag - Daglig koordinering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604930" y="4864416"/>
            <a:ext cx="2915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Alternative navn: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Daglig HMS koordinering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Daglig sikkerhetsdialog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Daglig sikkerhetssamtale 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6227844" y="4864416"/>
            <a:ext cx="3982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Daglig HMS samtale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Daglig koordineringssamtale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Daglig samordning</a:t>
            </a: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537" y="945285"/>
            <a:ext cx="2785548" cy="391664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217" y="945285"/>
            <a:ext cx="2793574" cy="391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Daglig koordinering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En kort gjennomgang av dagens oppgaver etter noen styrte parametere for:</a:t>
            </a:r>
          </a:p>
          <a:p>
            <a:pPr lvl="1"/>
            <a:r>
              <a:rPr lang="nb-NO" dirty="0" smtClean="0"/>
              <a:t>Å sikre </a:t>
            </a:r>
            <a:r>
              <a:rPr lang="nb-NO" dirty="0"/>
              <a:t>at den daglige fokus og kontroll er tilstede.</a:t>
            </a:r>
          </a:p>
          <a:p>
            <a:pPr lvl="1"/>
            <a:r>
              <a:rPr lang="nb-NO" dirty="0" smtClean="0"/>
              <a:t>At </a:t>
            </a:r>
            <a:r>
              <a:rPr lang="nb-NO" dirty="0"/>
              <a:t>det gjennom </a:t>
            </a:r>
            <a:r>
              <a:rPr lang="nb-NO" dirty="0" smtClean="0"/>
              <a:t>hele prosjektet </a:t>
            </a:r>
            <a:r>
              <a:rPr lang="nb-NO" dirty="0"/>
              <a:t>velges løsninger som ivaretar trygg produksjon. </a:t>
            </a:r>
          </a:p>
          <a:p>
            <a:pPr lvl="1"/>
            <a:r>
              <a:rPr lang="nb-NO" dirty="0" smtClean="0"/>
              <a:t>Å påvirke den enkeltes holdning </a:t>
            </a:r>
            <a:r>
              <a:rPr lang="nb-NO" dirty="0"/>
              <a:t>positivt </a:t>
            </a:r>
            <a:r>
              <a:rPr lang="nb-NO" dirty="0" smtClean="0"/>
              <a:t>mot trygg og effektiv produksjon.</a:t>
            </a:r>
          </a:p>
          <a:p>
            <a:pPr lvl="1"/>
            <a:r>
              <a:rPr lang="nb-NO" dirty="0" smtClean="0"/>
              <a:t>Å samordne aktiviteter.</a:t>
            </a:r>
          </a:p>
          <a:p>
            <a:pPr lvl="1"/>
            <a:r>
              <a:rPr lang="nb-NO" dirty="0" smtClean="0"/>
              <a:t>Å bygge sikkerhetskultur.</a:t>
            </a:r>
          </a:p>
          <a:p>
            <a:pPr lvl="1"/>
            <a:r>
              <a:rPr lang="nb-NO" dirty="0" smtClean="0"/>
              <a:t>Å sikrer </a:t>
            </a:r>
            <a:r>
              <a:rPr lang="nb-NO" dirty="0"/>
              <a:t>at Barrier er på plass. 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10477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7293241" y="2592375"/>
            <a:ext cx="1368152" cy="1512168"/>
            <a:chOff x="3347864" y="1844824"/>
            <a:chExt cx="1368152" cy="1512168"/>
          </a:xfrm>
        </p:grpSpPr>
        <p:sp>
          <p:nvSpPr>
            <p:cNvPr id="4" name="Ellipse 3"/>
            <p:cNvSpPr/>
            <p:nvPr/>
          </p:nvSpPr>
          <p:spPr>
            <a:xfrm>
              <a:off x="3347864" y="1844824"/>
              <a:ext cx="1368152" cy="1512168"/>
            </a:xfrm>
            <a:prstGeom prst="ellipse">
              <a:avLst/>
            </a:prstGeom>
            <a:solidFill>
              <a:srgbClr val="00B0F0"/>
            </a:solidFill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 useBgFill="1">
          <p:nvSpPr>
            <p:cNvPr id="5" name="Ellipse 4"/>
            <p:cNvSpPr/>
            <p:nvPr/>
          </p:nvSpPr>
          <p:spPr>
            <a:xfrm>
              <a:off x="4031940" y="2348880"/>
              <a:ext cx="108012" cy="14401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7" name="Gruppe 6"/>
          <p:cNvGrpSpPr/>
          <p:nvPr/>
        </p:nvGrpSpPr>
        <p:grpSpPr>
          <a:xfrm>
            <a:off x="2855640" y="2551747"/>
            <a:ext cx="1368152" cy="1512168"/>
            <a:chOff x="3347864" y="1844824"/>
            <a:chExt cx="1368152" cy="1512168"/>
          </a:xfrm>
        </p:grpSpPr>
        <p:sp>
          <p:nvSpPr>
            <p:cNvPr id="8" name="Ellipse 7"/>
            <p:cNvSpPr/>
            <p:nvPr/>
          </p:nvSpPr>
          <p:spPr>
            <a:xfrm>
              <a:off x="3347864" y="1844824"/>
              <a:ext cx="1368152" cy="1512168"/>
            </a:xfrm>
            <a:prstGeom prst="ellipse">
              <a:avLst/>
            </a:prstGeom>
            <a:solidFill>
              <a:srgbClr val="00B0F0"/>
            </a:solidFill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 useBgFill="1">
          <p:nvSpPr>
            <p:cNvPr id="9" name="Ellipse 8"/>
            <p:cNvSpPr/>
            <p:nvPr/>
          </p:nvSpPr>
          <p:spPr>
            <a:xfrm>
              <a:off x="4031940" y="2348880"/>
              <a:ext cx="108012" cy="14401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0" name="Gruppe 9"/>
          <p:cNvGrpSpPr/>
          <p:nvPr/>
        </p:nvGrpSpPr>
        <p:grpSpPr>
          <a:xfrm>
            <a:off x="3575720" y="2564904"/>
            <a:ext cx="1368152" cy="1512168"/>
            <a:chOff x="3347864" y="1844824"/>
            <a:chExt cx="1368152" cy="1512168"/>
          </a:xfrm>
        </p:grpSpPr>
        <p:sp>
          <p:nvSpPr>
            <p:cNvPr id="11" name="Ellipse 10"/>
            <p:cNvSpPr/>
            <p:nvPr/>
          </p:nvSpPr>
          <p:spPr>
            <a:xfrm>
              <a:off x="3347864" y="1844824"/>
              <a:ext cx="1368152" cy="1512168"/>
            </a:xfrm>
            <a:prstGeom prst="ellipse">
              <a:avLst/>
            </a:prstGeom>
            <a:solidFill>
              <a:srgbClr val="00B0F0"/>
            </a:solidFill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 useBgFill="1">
          <p:nvSpPr>
            <p:cNvPr id="12" name="Ellipse 11"/>
            <p:cNvSpPr/>
            <p:nvPr/>
          </p:nvSpPr>
          <p:spPr>
            <a:xfrm>
              <a:off x="4031940" y="2348880"/>
              <a:ext cx="108012" cy="14401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3" name="Gruppe 12"/>
          <p:cNvGrpSpPr/>
          <p:nvPr/>
        </p:nvGrpSpPr>
        <p:grpSpPr>
          <a:xfrm>
            <a:off x="4305053" y="2564904"/>
            <a:ext cx="1368152" cy="1512168"/>
            <a:chOff x="3347864" y="1844824"/>
            <a:chExt cx="1368152" cy="1512168"/>
          </a:xfrm>
        </p:grpSpPr>
        <p:sp>
          <p:nvSpPr>
            <p:cNvPr id="14" name="Ellipse 13"/>
            <p:cNvSpPr/>
            <p:nvPr/>
          </p:nvSpPr>
          <p:spPr>
            <a:xfrm>
              <a:off x="3347864" y="1844824"/>
              <a:ext cx="1368152" cy="1512168"/>
            </a:xfrm>
            <a:prstGeom prst="ellipse">
              <a:avLst/>
            </a:prstGeom>
            <a:solidFill>
              <a:srgbClr val="00B0F0"/>
            </a:solidFill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 useBgFill="1">
          <p:nvSpPr>
            <p:cNvPr id="15" name="Ellipse 14"/>
            <p:cNvSpPr/>
            <p:nvPr/>
          </p:nvSpPr>
          <p:spPr>
            <a:xfrm>
              <a:off x="4031940" y="2348880"/>
              <a:ext cx="108012" cy="14401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6" name="Gruppe 15"/>
          <p:cNvGrpSpPr/>
          <p:nvPr/>
        </p:nvGrpSpPr>
        <p:grpSpPr>
          <a:xfrm>
            <a:off x="5052028" y="2587733"/>
            <a:ext cx="1368152" cy="1512168"/>
            <a:chOff x="3347864" y="1844824"/>
            <a:chExt cx="1368152" cy="1512168"/>
          </a:xfrm>
        </p:grpSpPr>
        <p:sp>
          <p:nvSpPr>
            <p:cNvPr id="17" name="Ellipse 16"/>
            <p:cNvSpPr/>
            <p:nvPr/>
          </p:nvSpPr>
          <p:spPr>
            <a:xfrm>
              <a:off x="3347864" y="1844824"/>
              <a:ext cx="1368152" cy="1512168"/>
            </a:xfrm>
            <a:prstGeom prst="ellipse">
              <a:avLst/>
            </a:prstGeom>
            <a:solidFill>
              <a:srgbClr val="00B0F0"/>
            </a:solidFill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 useBgFill="1">
          <p:nvSpPr>
            <p:cNvPr id="18" name="Ellipse 17"/>
            <p:cNvSpPr/>
            <p:nvPr/>
          </p:nvSpPr>
          <p:spPr>
            <a:xfrm>
              <a:off x="4031940" y="2348880"/>
              <a:ext cx="108012" cy="14401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19" name="Gruppe 18"/>
          <p:cNvGrpSpPr/>
          <p:nvPr/>
        </p:nvGrpSpPr>
        <p:grpSpPr>
          <a:xfrm>
            <a:off x="5790038" y="2600764"/>
            <a:ext cx="1368152" cy="1512168"/>
            <a:chOff x="3347864" y="1844824"/>
            <a:chExt cx="1368152" cy="1512168"/>
          </a:xfrm>
        </p:grpSpPr>
        <p:sp>
          <p:nvSpPr>
            <p:cNvPr id="20" name="Ellipse 19"/>
            <p:cNvSpPr/>
            <p:nvPr/>
          </p:nvSpPr>
          <p:spPr>
            <a:xfrm>
              <a:off x="3347864" y="1844824"/>
              <a:ext cx="1368152" cy="1512168"/>
            </a:xfrm>
            <a:prstGeom prst="ellipse">
              <a:avLst/>
            </a:prstGeom>
            <a:solidFill>
              <a:srgbClr val="00B0F0"/>
            </a:solidFill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 useBgFill="1">
          <p:nvSpPr>
            <p:cNvPr id="21" name="Ellipse 20"/>
            <p:cNvSpPr/>
            <p:nvPr/>
          </p:nvSpPr>
          <p:spPr>
            <a:xfrm>
              <a:off x="4031940" y="2348880"/>
              <a:ext cx="108012" cy="14401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2" name="Gruppe 21"/>
          <p:cNvGrpSpPr/>
          <p:nvPr/>
        </p:nvGrpSpPr>
        <p:grpSpPr>
          <a:xfrm>
            <a:off x="6528048" y="2583122"/>
            <a:ext cx="1368152" cy="1512168"/>
            <a:chOff x="3347864" y="1844824"/>
            <a:chExt cx="1368152" cy="1512168"/>
          </a:xfrm>
        </p:grpSpPr>
        <p:sp>
          <p:nvSpPr>
            <p:cNvPr id="23" name="Ellipse 22"/>
            <p:cNvSpPr/>
            <p:nvPr/>
          </p:nvSpPr>
          <p:spPr>
            <a:xfrm>
              <a:off x="3347864" y="1844824"/>
              <a:ext cx="1368152" cy="1512168"/>
            </a:xfrm>
            <a:prstGeom prst="ellipse">
              <a:avLst/>
            </a:prstGeom>
            <a:solidFill>
              <a:srgbClr val="00B0F0"/>
            </a:solidFill>
            <a:scene3d>
              <a:camera prst="isometricOffAxis2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 useBgFill="1">
          <p:nvSpPr>
            <p:cNvPr id="24" name="Ellipse 23"/>
            <p:cNvSpPr/>
            <p:nvPr/>
          </p:nvSpPr>
          <p:spPr>
            <a:xfrm>
              <a:off x="4031940" y="2348880"/>
              <a:ext cx="108012" cy="144016"/>
            </a:xfrm>
            <a:prstGeom prst="ellips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cxnSp>
        <p:nvCxnSpPr>
          <p:cNvPr id="28" name="Rett linje 27"/>
          <p:cNvCxnSpPr/>
          <p:nvPr/>
        </p:nvCxnSpPr>
        <p:spPr>
          <a:xfrm>
            <a:off x="2855640" y="3140968"/>
            <a:ext cx="792088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>
            <a:endCxn id="12" idx="6"/>
          </p:cNvCxnSpPr>
          <p:nvPr/>
        </p:nvCxnSpPr>
        <p:spPr>
          <a:xfrm>
            <a:off x="3845750" y="3140968"/>
            <a:ext cx="522058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linje 31"/>
          <p:cNvCxnSpPr/>
          <p:nvPr/>
        </p:nvCxnSpPr>
        <p:spPr>
          <a:xfrm>
            <a:off x="4565830" y="3140968"/>
            <a:ext cx="522058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32"/>
          <p:cNvCxnSpPr/>
          <p:nvPr/>
        </p:nvCxnSpPr>
        <p:spPr>
          <a:xfrm>
            <a:off x="5295163" y="3158898"/>
            <a:ext cx="522058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tt linje 33"/>
          <p:cNvCxnSpPr/>
          <p:nvPr/>
        </p:nvCxnSpPr>
        <p:spPr>
          <a:xfrm>
            <a:off x="6042138" y="3167863"/>
            <a:ext cx="522058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/>
        </p:nvCxnSpPr>
        <p:spPr>
          <a:xfrm>
            <a:off x="7518158" y="3167863"/>
            <a:ext cx="522058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tt linje 35"/>
          <p:cNvCxnSpPr/>
          <p:nvPr/>
        </p:nvCxnSpPr>
        <p:spPr>
          <a:xfrm>
            <a:off x="6789185" y="3167863"/>
            <a:ext cx="522058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/>
          <p:cNvCxnSpPr/>
          <p:nvPr/>
        </p:nvCxnSpPr>
        <p:spPr>
          <a:xfrm>
            <a:off x="8256240" y="3167863"/>
            <a:ext cx="1332148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/>
          <p:cNvSpPr/>
          <p:nvPr/>
        </p:nvSpPr>
        <p:spPr>
          <a:xfrm>
            <a:off x="4745994" y="3663570"/>
            <a:ext cx="125870" cy="12547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Ellipse 38"/>
          <p:cNvSpPr/>
          <p:nvPr/>
        </p:nvSpPr>
        <p:spPr>
          <a:xfrm>
            <a:off x="3359696" y="3663570"/>
            <a:ext cx="125870" cy="12547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Ellipse 39"/>
          <p:cNvSpPr/>
          <p:nvPr/>
        </p:nvSpPr>
        <p:spPr>
          <a:xfrm>
            <a:off x="3980909" y="3663569"/>
            <a:ext cx="125870" cy="125471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1" name="Rett linje 40"/>
          <p:cNvCxnSpPr/>
          <p:nvPr/>
        </p:nvCxnSpPr>
        <p:spPr>
          <a:xfrm flipV="1">
            <a:off x="2855640" y="3725998"/>
            <a:ext cx="612068" cy="307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/>
          <p:cNvCxnSpPr/>
          <p:nvPr/>
        </p:nvCxnSpPr>
        <p:spPr>
          <a:xfrm flipV="1">
            <a:off x="3719736" y="3725998"/>
            <a:ext cx="360040" cy="307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tt linje 43"/>
          <p:cNvCxnSpPr/>
          <p:nvPr/>
        </p:nvCxnSpPr>
        <p:spPr>
          <a:xfrm flipV="1">
            <a:off x="4457746" y="3725998"/>
            <a:ext cx="360040" cy="307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tt linje 44"/>
          <p:cNvCxnSpPr/>
          <p:nvPr/>
        </p:nvCxnSpPr>
        <p:spPr>
          <a:xfrm flipV="1">
            <a:off x="5196044" y="3725998"/>
            <a:ext cx="360040" cy="307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ksplosjon 1 45"/>
          <p:cNvSpPr/>
          <p:nvPr/>
        </p:nvSpPr>
        <p:spPr>
          <a:xfrm>
            <a:off x="5555502" y="3509393"/>
            <a:ext cx="267753" cy="457639"/>
          </a:xfrm>
          <a:prstGeom prst="irregularSeal1">
            <a:avLst/>
          </a:prstGeom>
          <a:gradFill>
            <a:gsLst>
              <a:gs pos="0">
                <a:srgbClr val="FF000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394" y="2592376"/>
            <a:ext cx="1790136" cy="150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kstSylinder 49"/>
          <p:cNvSpPr txBox="1"/>
          <p:nvPr/>
        </p:nvSpPr>
        <p:spPr>
          <a:xfrm rot="20434770">
            <a:off x="4013945" y="1678070"/>
            <a:ext cx="353943" cy="92635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b-NO" sz="1100" b="1" dirty="0"/>
              <a:t>Ledelse</a:t>
            </a:r>
          </a:p>
        </p:txBody>
      </p:sp>
      <p:sp>
        <p:nvSpPr>
          <p:cNvPr id="52" name="TekstSylinder 51"/>
          <p:cNvSpPr txBox="1"/>
          <p:nvPr/>
        </p:nvSpPr>
        <p:spPr>
          <a:xfrm rot="20467023">
            <a:off x="6920505" y="1461252"/>
            <a:ext cx="353943" cy="114916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b-NO" sz="1100" b="1" dirty="0"/>
              <a:t>Kommunikasjon</a:t>
            </a:r>
          </a:p>
        </p:txBody>
      </p:sp>
      <p:sp>
        <p:nvSpPr>
          <p:cNvPr id="53" name="TekstSylinder 52"/>
          <p:cNvSpPr txBox="1"/>
          <p:nvPr/>
        </p:nvSpPr>
        <p:spPr>
          <a:xfrm rot="20618354">
            <a:off x="6085238" y="852056"/>
            <a:ext cx="353943" cy="170438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b-NO" sz="1100" b="1" dirty="0"/>
              <a:t>Ferdighet</a:t>
            </a:r>
          </a:p>
        </p:txBody>
      </p:sp>
      <p:sp>
        <p:nvSpPr>
          <p:cNvPr id="55" name="TekstSylinder 54"/>
          <p:cNvSpPr txBox="1"/>
          <p:nvPr/>
        </p:nvSpPr>
        <p:spPr>
          <a:xfrm rot="20333713">
            <a:off x="3209958" y="1730838"/>
            <a:ext cx="353943" cy="83406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b-NO" sz="1100" b="1" dirty="0"/>
              <a:t>Planlegging</a:t>
            </a:r>
          </a:p>
        </p:txBody>
      </p:sp>
      <p:sp>
        <p:nvSpPr>
          <p:cNvPr id="56" name="TekstSylinder 55"/>
          <p:cNvSpPr txBox="1"/>
          <p:nvPr/>
        </p:nvSpPr>
        <p:spPr>
          <a:xfrm rot="20343178">
            <a:off x="5400017" y="1399498"/>
            <a:ext cx="353943" cy="117324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b-NO" sz="1100" b="1" dirty="0"/>
              <a:t>Utstyr</a:t>
            </a:r>
          </a:p>
        </p:txBody>
      </p:sp>
      <p:sp>
        <p:nvSpPr>
          <p:cNvPr id="57" name="TekstSylinder 56"/>
          <p:cNvSpPr txBox="1"/>
          <p:nvPr/>
        </p:nvSpPr>
        <p:spPr>
          <a:xfrm rot="20419576">
            <a:off x="4669594" y="1306455"/>
            <a:ext cx="353943" cy="130137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b-NO" sz="1100" b="1" dirty="0"/>
              <a:t>Risikovurdering</a:t>
            </a:r>
          </a:p>
        </p:txBody>
      </p:sp>
      <p:sp>
        <p:nvSpPr>
          <p:cNvPr id="58" name="TekstSylinder 57"/>
          <p:cNvSpPr txBox="1"/>
          <p:nvPr/>
        </p:nvSpPr>
        <p:spPr>
          <a:xfrm rot="20419576">
            <a:off x="7683407" y="1668550"/>
            <a:ext cx="353943" cy="936105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b-NO" sz="1100" b="1" dirty="0"/>
              <a:t>Holdning</a:t>
            </a:r>
          </a:p>
        </p:txBody>
      </p:sp>
      <p:sp useBgFill="1">
        <p:nvSpPr>
          <p:cNvPr id="59" name="Ellipse 58"/>
          <p:cNvSpPr/>
          <p:nvPr/>
        </p:nvSpPr>
        <p:spPr>
          <a:xfrm>
            <a:off x="7914383" y="3365376"/>
            <a:ext cx="108012" cy="144016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 useBgFill="1">
        <p:nvSpPr>
          <p:cNvPr id="60" name="Ellipse 59"/>
          <p:cNvSpPr/>
          <p:nvPr/>
        </p:nvSpPr>
        <p:spPr>
          <a:xfrm>
            <a:off x="3565702" y="2708920"/>
            <a:ext cx="108012" cy="144016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 useBgFill="1">
        <p:nvSpPr>
          <p:cNvPr id="61" name="Ellipse 60"/>
          <p:cNvSpPr/>
          <p:nvPr/>
        </p:nvSpPr>
        <p:spPr>
          <a:xfrm>
            <a:off x="4159695" y="3356992"/>
            <a:ext cx="108012" cy="144016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 useBgFill="1">
        <p:nvSpPr>
          <p:cNvPr id="62" name="Ellipse 61"/>
          <p:cNvSpPr/>
          <p:nvPr/>
        </p:nvSpPr>
        <p:spPr>
          <a:xfrm>
            <a:off x="5591944" y="3429000"/>
            <a:ext cx="108012" cy="144016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 useBgFill="1">
        <p:nvSpPr>
          <p:cNvPr id="63" name="Ellipse 62"/>
          <p:cNvSpPr/>
          <p:nvPr/>
        </p:nvSpPr>
        <p:spPr>
          <a:xfrm>
            <a:off x="7103184" y="3725997"/>
            <a:ext cx="108012" cy="144016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 useBgFill="1">
        <p:nvSpPr>
          <p:cNvPr id="64" name="Ellipse 63"/>
          <p:cNvSpPr/>
          <p:nvPr/>
        </p:nvSpPr>
        <p:spPr>
          <a:xfrm>
            <a:off x="6249161" y="3437384"/>
            <a:ext cx="108012" cy="144016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 useBgFill="1">
        <p:nvSpPr>
          <p:cNvPr id="65" name="Ellipse 64"/>
          <p:cNvSpPr/>
          <p:nvPr/>
        </p:nvSpPr>
        <p:spPr>
          <a:xfrm>
            <a:off x="7860377" y="3814192"/>
            <a:ext cx="108012" cy="144016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 useBgFill="1">
        <p:nvSpPr>
          <p:cNvPr id="66" name="Ellipse 65"/>
          <p:cNvSpPr/>
          <p:nvPr/>
        </p:nvSpPr>
        <p:spPr>
          <a:xfrm>
            <a:off x="6423991" y="2852936"/>
            <a:ext cx="108012" cy="144016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7" name="Ellipse 66"/>
          <p:cNvSpPr/>
          <p:nvPr/>
        </p:nvSpPr>
        <p:spPr>
          <a:xfrm>
            <a:off x="4979876" y="2780928"/>
            <a:ext cx="108012" cy="144016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TekstSylinder 69"/>
          <p:cNvSpPr txBox="1"/>
          <p:nvPr/>
        </p:nvSpPr>
        <p:spPr>
          <a:xfrm>
            <a:off x="1631504" y="3087179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Uønskede- hendelse</a:t>
            </a:r>
            <a:endParaRPr lang="nb-NO" sz="1600" dirty="0"/>
          </a:p>
        </p:txBody>
      </p:sp>
      <p:sp>
        <p:nvSpPr>
          <p:cNvPr id="71" name="TekstSylinder 70"/>
          <p:cNvSpPr txBox="1"/>
          <p:nvPr/>
        </p:nvSpPr>
        <p:spPr>
          <a:xfrm>
            <a:off x="3485566" y="188641"/>
            <a:ext cx="4770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/>
              <a:t>Sikkerhetsbarrierer </a:t>
            </a:r>
            <a:endParaRPr lang="nb-NO" sz="3200" b="1" dirty="0"/>
          </a:p>
        </p:txBody>
      </p:sp>
      <p:sp>
        <p:nvSpPr>
          <p:cNvPr id="72" name="Rektangel 71"/>
          <p:cNvSpPr/>
          <p:nvPr/>
        </p:nvSpPr>
        <p:spPr>
          <a:xfrm>
            <a:off x="1992196" y="4739221"/>
            <a:ext cx="84242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Med begrepet barriere menes tekniske, operasjonelle og organisatoriske elementer som enkeltvis eller til sammen skal redusere muligheten for at konkrete feil, fare- og ulykkessituasjoner inntreffer, eller som begrenser eller forhindrer skader/ulemper</a:t>
            </a:r>
          </a:p>
        </p:txBody>
      </p:sp>
    </p:spTree>
    <p:extLst>
      <p:ext uri="{BB962C8B-B14F-4D97-AF65-F5344CB8AC3E}">
        <p14:creationId xmlns:p14="http://schemas.microsoft.com/office/powerpoint/2010/main" val="35732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Gjennomføring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Samtalen skal maks ta 5 minutter </a:t>
            </a:r>
            <a:r>
              <a:rPr lang="nb-NO" smtClean="0"/>
              <a:t>og egen </a:t>
            </a:r>
            <a:r>
              <a:rPr lang="nb-NO" dirty="0" smtClean="0"/>
              <a:t>blokk benyttes som utgangspunkt.</a:t>
            </a:r>
            <a:endParaRPr lang="nb-NO" dirty="0"/>
          </a:p>
          <a:p>
            <a:r>
              <a:rPr lang="nb-NO" dirty="0"/>
              <a:t>Det er </a:t>
            </a:r>
            <a:r>
              <a:rPr lang="nb-NO" dirty="0" smtClean="0"/>
              <a:t>en muntlig gjennomgang uten </a:t>
            </a:r>
            <a:r>
              <a:rPr lang="nb-NO" dirty="0"/>
              <a:t>krav til </a:t>
            </a:r>
            <a:r>
              <a:rPr lang="nb-NO" dirty="0" smtClean="0"/>
              <a:t>dokumentasjon.</a:t>
            </a:r>
            <a:endParaRPr lang="nb-NO" dirty="0"/>
          </a:p>
          <a:p>
            <a:r>
              <a:rPr lang="nb-NO" dirty="0" smtClean="0"/>
              <a:t>Prosjektleder er ansvarlig for at dette blir gjennomført i prosjektet.</a:t>
            </a:r>
          </a:p>
          <a:p>
            <a:r>
              <a:rPr lang="nb-NO" dirty="0" smtClean="0"/>
              <a:t>Prosjektleder må i hvert enkelt prosjekt finne hensiktsmessig gjennomføringsmåte.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2984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1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 Presentasjonsmal bredformat" id="{F3C6CB82-99E4-471C-B851-AE67D3322E6F}" vid="{517E849E-7362-4D97-9C50-9B7B6E9FFBE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HO_DocumentStatus xmlns="1fcd92dd-7d74-4918-8c11-98baf3d8368d">Under behandling</NHO_DocumentStatus>
    <c33924c3673147c88830f2707c1978bc xmlns="1fcd92dd-7d74-4918-8c11-98baf3d8368d">
      <Terms xmlns="http://schemas.microsoft.com/office/infopath/2007/PartnerControls"/>
    </c33924c3673147c88830f2707c1978bc>
    <TaxKeywordTaxHTField xmlns="1fcd92dd-7d74-4918-8c11-98baf3d8368d">
      <Terms xmlns="http://schemas.microsoft.com/office/infopath/2007/PartnerControls"/>
    </TaxKeywordTaxHTField>
    <ARENA_DocumentReference xmlns="1fcd92dd-7d74-4918-8c11-98baf3d8368d" xsi:nil="true"/>
    <ARENA_DocumentRecipient xmlns="1fcd92dd-7d74-4918-8c11-98baf3d8368d" xsi:nil="true"/>
    <NHO_DocumentDate xmlns="1fcd92dd-7d74-4918-8c11-98baf3d8368d" xsi:nil="true"/>
    <NHO_DocumentArchiveDate xmlns="1fcd92dd-7d74-4918-8c11-98baf3d8368d" xsi:nil="true"/>
    <TaxCatchAll xmlns="1fcd92dd-7d74-4918-8c11-98baf3d8368d"/>
    <ARENA_DocumentSender xmlns="1fcd92dd-7d74-4918-8c11-98baf3d8368d" xsi:nil="true"/>
    <p8a47c7619634ae9930087b62d76e394 xmlns="1fcd92dd-7d74-4918-8c11-98baf3d8368d">
      <Terms xmlns="http://schemas.microsoft.com/office/infopath/2007/PartnerControls"/>
    </p8a47c7619634ae9930087b62d76e394>
    <NHO_DocumentProperty xmlns="1fcd92dd-7d74-4918-8c11-98baf3d8368d">Internt</NHO_DocumentPropert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yggenæringens Landsforening - Brevmal" ma:contentTypeID="0x0101002703D2AF657F4CC69F3B5766777647D70600868F54F7F6E553429843CE7FAE7AAE13" ma:contentTypeVersion="116" ma:contentTypeDescription="Opprett et nytt dokument." ma:contentTypeScope="" ma:versionID="86043f7b4f74c1a700956de03cc44bab">
  <xsd:schema xmlns:xsd="http://www.w3.org/2001/XMLSchema" xmlns:xs="http://www.w3.org/2001/XMLSchema" xmlns:p="http://schemas.microsoft.com/office/2006/metadata/properties" xmlns:ns2="1fcd92dd-7d74-4918-8c11-98baf3d8368d" targetNamespace="http://schemas.microsoft.com/office/2006/metadata/properties" ma:root="true" ma:fieldsID="dfbcd06316a02cae16669662be803b03" ns2:_="">
    <xsd:import namespace="1fcd92dd-7d74-4918-8c11-98baf3d8368d"/>
    <xsd:element name="properties">
      <xsd:complexType>
        <xsd:sequence>
          <xsd:element name="documentManagement">
            <xsd:complexType>
              <xsd:all>
                <xsd:element ref="ns2:NHO_DocumentStatus"/>
                <xsd:element ref="ns2:NHO_DocumentProperty"/>
                <xsd:element ref="ns2:NHO_DocumentDate" minOccurs="0"/>
                <xsd:element ref="ns2:NHO_DocumentArchiveDate" minOccurs="0"/>
                <xsd:element ref="ns2:ARENA_DocumentReference" minOccurs="0"/>
                <xsd:element ref="ns2:ARENA_DocumentRecipient" minOccurs="0"/>
                <xsd:element ref="ns2:ARENA_DocumentSender" minOccurs="0"/>
                <xsd:element ref="ns2:_dlc_DocIdUrl" minOccurs="0"/>
                <xsd:element ref="ns2:_dlc_DocIdPersistId" minOccurs="0"/>
                <xsd:element ref="ns2:TaxCatchAll" minOccurs="0"/>
                <xsd:element ref="ns2:TaxCatchAllLabel" minOccurs="0"/>
                <xsd:element ref="ns2:c33924c3673147c88830f2707c1978bc" minOccurs="0"/>
                <xsd:element ref="ns2:p8a47c7619634ae9930087b62d76e394" minOccurs="0"/>
                <xsd:element ref="ns2:_dlc_DocId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d92dd-7d74-4918-8c11-98baf3d8368d" elementFormDefault="qualified">
    <xsd:import namespace="http://schemas.microsoft.com/office/2006/documentManagement/types"/>
    <xsd:import namespace="http://schemas.microsoft.com/office/infopath/2007/PartnerControls"/>
    <xsd:element name="NHO_DocumentStatus" ma:index="2" ma:displayName="Status" ma:default="Under behandling" ma:description="Status" ma:format="Dropdown" ma:internalName="NHO_DocumentStatus">
      <xsd:simpleType>
        <xsd:restriction base="dms:Choice">
          <xsd:enumeration value="Under behandling"/>
          <xsd:enumeration value="Til fordeling"/>
          <xsd:enumeration value="Arkivert"/>
        </xsd:restriction>
      </xsd:simpleType>
    </xsd:element>
    <xsd:element name="NHO_DocumentProperty" ma:index="3" ma:displayName="Inn/ut/internt" ma:default="Internt" ma:description="Inn/ut/internt" ma:format="Dropdown" ma:internalName="NHO_DocumentProperty">
      <xsd:simpleType>
        <xsd:restriction base="dms:Choice">
          <xsd:enumeration value="Internt"/>
          <xsd:enumeration value="Ut"/>
          <xsd:enumeration value="Inn"/>
        </xsd:restriction>
      </xsd:simpleType>
    </xsd:element>
    <xsd:element name="NHO_DocumentDate" ma:index="4" nillable="true" ma:displayName="Dokumentdato" ma:description="Dokumentdato" ma:format="DateOnly" ma:internalName="NHO_DocumentDate" ma:readOnly="false">
      <xsd:simpleType>
        <xsd:restriction base="dms:DateTime"/>
      </xsd:simpleType>
    </xsd:element>
    <xsd:element name="NHO_DocumentArchiveDate" ma:index="5" nillable="true" ma:displayName="Arkivdato" ma:format="DateTime" ma:hidden="true" ma:internalName="NHO_DocumentArchiveDate">
      <xsd:simpleType>
        <xsd:restriction base="dms:DateTime"/>
      </xsd:simpleType>
    </xsd:element>
    <xsd:element name="ARENA_DocumentReference" ma:index="9" nillable="true" ma:displayName="Deres referanse" ma:description="Deres referanse" ma:internalName="ARENA_DocumentReference">
      <xsd:simpleType>
        <xsd:restriction base="dms:Text"/>
      </xsd:simpleType>
    </xsd:element>
    <xsd:element name="ARENA_DocumentRecipient" ma:index="10" nillable="true" ma:displayName="Mottaker" ma:description="Mottaker" ma:internalName="ARENA_DocumentRecipient">
      <xsd:simpleType>
        <xsd:restriction base="dms:Text"/>
      </xsd:simpleType>
    </xsd:element>
    <xsd:element name="ARENA_DocumentSender" ma:index="11" nillable="true" ma:displayName="Avsender" ma:description="Avsender" ma:internalName="ARENA_DocumentSender">
      <xsd:simpleType>
        <xsd:restriction base="dms:Text"/>
      </xsd:simpleType>
    </xsd:element>
    <xsd:element name="_dlc_DocIdUrl" ma:index="12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aa4cd1ed-27a5-4a02-b49a-9ce2141a4d7e}" ma:internalName="TaxCatchAll" ma:showField="CatchAllData" ma:web="5a85ae50-92f0-4505-b4e0-b347f9975d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aa4cd1ed-27a5-4a02-b49a-9ce2141a4d7e}" ma:internalName="TaxCatchAllLabel" ma:readOnly="true" ma:showField="CatchAllDataLabel" ma:web="5a85ae50-92f0-4505-b4e0-b347f9975d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33924c3673147c88830f2707c1978bc" ma:index="17" nillable="true" ma:taxonomy="true" ma:internalName="c33924c3673147c88830f2707c1978bc" ma:taxonomyFieldName="NhoMmdCaseWorker" ma:displayName="Saksbehandler" ma:default="" ma:fieldId="{c33924c3-6731-47c8-8830-f2707c1978bc}" ma:sspId="23ae1762-dfb7-4954-b585-25db1d1094a4" ma:termSetId="bbd35930-3809-4f28-8ebd-605c947425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8a47c7619634ae9930087b62d76e394" ma:index="19" nillable="true" ma:taxonomy="true" ma:internalName="p8a47c7619634ae9930087b62d76e394" ma:taxonomyFieldName="NHO_OrganisationUnit" ma:displayName="Organisasjonsenhet" ma:fieldId="{98a47c76-1963-4ae9-9300-87b62d76e394}" ma:sspId="23ae1762-dfb7-4954-b585-25db1d1094a4" ma:termSetId="110110fd-e430-4d4e-8550-74127a1a53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2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TaxKeywordTaxHTField" ma:index="24" nillable="true" ma:taxonomy="true" ma:internalName="TaxKeywordTaxHTField" ma:taxonomyFieldName="TaxKeyword" ma:displayName="Organisasjonsnøkkelord" ma:fieldId="{23f27201-bee3-471e-b2e7-b64fd8b7ca38}" ma:taxonomyMulti="true" ma:sspId="23ae1762-dfb7-4954-b585-25db1d1094a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holdstype"/>
        <xsd:element ref="dc:title" minOccurs="0" maxOccurs="1" ma:index="1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cbd9e53e-6585-4f50-95a9-cc115a295e47" ContentTypeId="0x0101002703D2AF657F4CC69F3B5766777647D706" PreviousValue="false"/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93A0CD4-0550-42ED-AC23-5B145C2193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433532-5C59-44E4-9FA0-C9103130F922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metadata/properties"/>
    <ds:schemaRef ds:uri="1fcd92dd-7d74-4918-8c11-98baf3d8368d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6A008D1-7A79-4413-82C7-CB5667518D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cd92dd-7d74-4918-8c11-98baf3d836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CF0C1FE-C6C7-419B-BBAE-C7FC4131FED7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64017FAB-483F-4F26-9728-A5C687BA634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 Presentasjonsmal bredformat</Template>
  <TotalTime>2</TotalTime>
  <Words>724</Words>
  <Application>Microsoft Office PowerPoint</Application>
  <PresentationFormat>Widescreen</PresentationFormat>
  <Paragraphs>159</Paragraphs>
  <Slides>15</Slides>
  <Notes>2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DIN-Light</vt:lpstr>
      <vt:lpstr>Tahoma</vt:lpstr>
      <vt:lpstr>Office-tema</vt:lpstr>
      <vt:lpstr>think-cell Slide</vt:lpstr>
      <vt:lpstr>Et felles løft fra alle parter</vt:lpstr>
      <vt:lpstr>PowerPoint-presentasjon</vt:lpstr>
      <vt:lpstr>PowerPoint-presentasjon</vt:lpstr>
      <vt:lpstr>PowerPoint-presentasjon</vt:lpstr>
      <vt:lpstr>Fra Betonmast – daglig koordinering</vt:lpstr>
      <vt:lpstr>Forslag - Daglig koordinering</vt:lpstr>
      <vt:lpstr>Daglig koordinering</vt:lpstr>
      <vt:lpstr>PowerPoint-presentasjon</vt:lpstr>
      <vt:lpstr>Gjennomføring</vt:lpstr>
      <vt:lpstr>Avansert utregning av standard</vt:lpstr>
      <vt:lpstr>Forbedringsarbeid med HMS-systemet</vt:lpstr>
      <vt:lpstr>Alle fortjener et godt system!</vt:lpstr>
      <vt:lpstr>Tips og råd</vt:lpstr>
      <vt:lpstr>PowerPoint-presentasjon</vt:lpstr>
      <vt:lpstr>Eksempler</vt:lpstr>
    </vt:vector>
  </TitlesOfParts>
  <Company>NHO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felles løft fra alle parter</dc:title>
  <dc:creator>Siri Stang</dc:creator>
  <cp:lastModifiedBy>Siri Stang</cp:lastModifiedBy>
  <cp:revision>1</cp:revision>
  <dcterms:created xsi:type="dcterms:W3CDTF">2016-06-14T10:57:37Z</dcterms:created>
  <dcterms:modified xsi:type="dcterms:W3CDTF">2016-06-14T10:59:39Z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0x0101002703D2AF657F4CC69F3B5766777647D70600868F54F7F6E553429843CE7FAE7AAE13</vt:lpwstr>
  </property>
</Properties>
</file>