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handoutMasterIdLst>
    <p:handoutMasterId r:id="rId24"/>
  </p:handoutMasterIdLst>
  <p:sldIdLst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61"/>
    <a:srgbClr val="19325E"/>
    <a:srgbClr val="001B4A"/>
    <a:srgbClr val="001848"/>
    <a:srgbClr val="011D4E"/>
    <a:srgbClr val="60718E"/>
    <a:srgbClr val="7E8BA3"/>
    <a:srgbClr val="83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5E54-00B2-4F8F-BB5E-7C974AF17DAB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7960-90B8-4602-821D-29F0948418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80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4597768"/>
            <a:ext cx="9144000" cy="66701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18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331085"/>
            <a:ext cx="9144000" cy="47951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1B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42402" y="6356350"/>
            <a:ext cx="27432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2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3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184484" y="3009600"/>
            <a:ext cx="9144000" cy="667010"/>
          </a:xfrm>
        </p:spPr>
        <p:txBody>
          <a:bodyPr>
            <a:normAutofit/>
          </a:bodyPr>
          <a:lstStyle/>
          <a:p>
            <a:r>
              <a:rPr lang="nb-NO" dirty="0" smtClean="0"/>
              <a:t>Et felles løft for alle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4294967295"/>
          </p:nvPr>
        </p:nvSpPr>
        <p:spPr>
          <a:xfrm>
            <a:off x="2072961" y="3840662"/>
            <a:ext cx="7140575" cy="766763"/>
          </a:xfrm>
          <a:prstGeom prst="rect">
            <a:avLst/>
          </a:prstGeom>
        </p:spPr>
        <p:txBody>
          <a:bodyPr/>
          <a:lstStyle/>
          <a:p>
            <a:r>
              <a:rPr lang="nb-NO" dirty="0" smtClean="0"/>
              <a:t>Gjennomføring </a:t>
            </a:r>
            <a:r>
              <a:rPr lang="nb-NO" dirty="0"/>
              <a:t>av arbeidsmøte</a:t>
            </a:r>
          </a:p>
        </p:txBody>
      </p:sp>
    </p:spTree>
    <p:extLst>
      <p:ext uri="{BB962C8B-B14F-4D97-AF65-F5344CB8AC3E}">
        <p14:creationId xmlns:p14="http://schemas.microsoft.com/office/powerpoint/2010/main" val="29942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38200" y="1690688"/>
            <a:ext cx="6180993" cy="4357697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Deltagerne deles i grupper. Alle jobber med de samme spørsmålene. Det settes av to timer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 smtClean="0"/>
              <a:t>Hvilke konkrete tiltak må vi gjøre for å oppnå en bedring i </a:t>
            </a:r>
            <a:r>
              <a:rPr lang="nb-NO" i="1" dirty="0" smtClean="0"/>
              <a:t>ryddighet</a:t>
            </a:r>
            <a:r>
              <a:rPr lang="nb-NO" dirty="0" smtClean="0"/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/>
              <a:t>Hvilke konkrete tiltak må vi gjøre for å oppnå en bedring i </a:t>
            </a:r>
            <a:r>
              <a:rPr lang="nb-NO" i="1" dirty="0" smtClean="0"/>
              <a:t>sikkerhetstilstanden</a:t>
            </a:r>
            <a:r>
              <a:rPr lang="nb-NO" dirty="0" smtClean="0"/>
              <a:t>*?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/>
              <a:t>Hvilke konkrete tiltak må vi gjøre for å </a:t>
            </a:r>
            <a:r>
              <a:rPr lang="nb-NO" dirty="0" smtClean="0"/>
              <a:t>sikre at vi har verneutstyr </a:t>
            </a:r>
            <a:r>
              <a:rPr lang="nb-NO" i="1" dirty="0" smtClean="0"/>
              <a:t>tilgjengelig og brukes</a:t>
            </a:r>
            <a:r>
              <a:rPr lang="nb-NO" dirty="0" smtClean="0"/>
              <a:t>? 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 smtClean="0"/>
              <a:t>Hvordan følger vi opp at dette skjer?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 smtClean="0"/>
              <a:t>Hvordan skal vi bruke dette i markedsarbeidet vårt?</a:t>
            </a:r>
          </a:p>
          <a:p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4010" y="1897937"/>
            <a:ext cx="1731414" cy="33226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Rektangel 8"/>
          <p:cNvSpPr/>
          <p:nvPr/>
        </p:nvSpPr>
        <p:spPr>
          <a:xfrm>
            <a:off x="3176952" y="6170921"/>
            <a:ext cx="445770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050" dirty="0">
                <a:solidFill>
                  <a:schemeClr val="bg1"/>
                </a:solidFill>
              </a:rPr>
              <a:t>* Med </a:t>
            </a:r>
            <a:r>
              <a:rPr lang="nb-NO" sz="1050" dirty="0">
                <a:solidFill>
                  <a:schemeClr val="bg1"/>
                </a:solidFill>
              </a:rPr>
              <a:t>sikkerhetstilstand mener </a:t>
            </a:r>
            <a:r>
              <a:rPr lang="nb-NO" sz="1050" dirty="0">
                <a:solidFill>
                  <a:schemeClr val="bg1"/>
                </a:solidFill>
              </a:rPr>
              <a:t>vi at arbeidsplassen/arbeidsområdet/prosjektet </a:t>
            </a:r>
            <a:r>
              <a:rPr lang="nb-NO" sz="1050" dirty="0">
                <a:solidFill>
                  <a:schemeClr val="bg1"/>
                </a:solidFill>
              </a:rPr>
              <a:t>er </a:t>
            </a:r>
            <a:r>
              <a:rPr lang="nb-NO" sz="1050" b="1" dirty="0">
                <a:solidFill>
                  <a:schemeClr val="bg1"/>
                </a:solidFill>
              </a:rPr>
              <a:t>organisert</a:t>
            </a:r>
            <a:r>
              <a:rPr lang="nb-NO" sz="1050" dirty="0">
                <a:solidFill>
                  <a:schemeClr val="bg1"/>
                </a:solidFill>
              </a:rPr>
              <a:t>, </a:t>
            </a:r>
            <a:r>
              <a:rPr lang="nb-NO" sz="1050" b="1" dirty="0">
                <a:solidFill>
                  <a:schemeClr val="bg1"/>
                </a:solidFill>
              </a:rPr>
              <a:t>planlagt</a:t>
            </a:r>
            <a:r>
              <a:rPr lang="nb-NO" sz="1050" dirty="0">
                <a:solidFill>
                  <a:schemeClr val="bg1"/>
                </a:solidFill>
              </a:rPr>
              <a:t> og </a:t>
            </a:r>
            <a:r>
              <a:rPr lang="nb-NO" sz="1050" b="1" dirty="0">
                <a:solidFill>
                  <a:schemeClr val="bg1"/>
                </a:solidFill>
              </a:rPr>
              <a:t>tilrettelagt</a:t>
            </a:r>
            <a:r>
              <a:rPr lang="nb-NO" sz="1050" dirty="0">
                <a:solidFill>
                  <a:schemeClr val="bg1"/>
                </a:solidFill>
              </a:rPr>
              <a:t> slik at </a:t>
            </a:r>
            <a:r>
              <a:rPr lang="nb-NO" sz="1050" dirty="0">
                <a:solidFill>
                  <a:schemeClr val="bg1"/>
                </a:solidFill>
              </a:rPr>
              <a:t>menneskelige feil </a:t>
            </a:r>
            <a:r>
              <a:rPr lang="nb-NO" sz="1050" dirty="0">
                <a:solidFill>
                  <a:schemeClr val="bg1"/>
                </a:solidFill>
              </a:rPr>
              <a:t>ikke får </a:t>
            </a:r>
            <a:r>
              <a:rPr lang="nb-NO" sz="1050" dirty="0">
                <a:solidFill>
                  <a:schemeClr val="bg1"/>
                </a:solidFill>
              </a:rPr>
              <a:t>alvorlige </a:t>
            </a:r>
            <a:r>
              <a:rPr lang="nb-NO" sz="1050" dirty="0">
                <a:solidFill>
                  <a:schemeClr val="bg1"/>
                </a:solidFill>
              </a:rPr>
              <a:t>konsekvenser.</a:t>
            </a:r>
          </a:p>
        </p:txBody>
      </p:sp>
    </p:spTree>
    <p:extLst>
      <p:ext uri="{BB962C8B-B14F-4D97-AF65-F5344CB8AC3E}">
        <p14:creationId xmlns:p14="http://schemas.microsoft.com/office/powerpoint/2010/main" val="308119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57950"/>
              </p:ext>
            </p:extLst>
          </p:nvPr>
        </p:nvGraphicFramePr>
        <p:xfrm>
          <a:off x="966536" y="1890295"/>
          <a:ext cx="6819900" cy="418611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010508"/>
                <a:gridCol w="4809392"/>
              </a:tblGrid>
              <a:tr h="418611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nb-NO" sz="1200" dirty="0" smtClean="0"/>
                        <a:t>Hvilke konkrete tiltak må vi gjøre for å oppnå en bedring i ryddighet?</a:t>
                      </a:r>
                      <a:endParaRPr lang="nb-N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35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sp>
        <p:nvSpPr>
          <p:cNvPr id="9" name="Rektangel 8"/>
          <p:cNvSpPr/>
          <p:nvPr/>
        </p:nvSpPr>
        <p:spPr>
          <a:xfrm>
            <a:off x="3176952" y="6170921"/>
            <a:ext cx="445770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050" dirty="0">
                <a:solidFill>
                  <a:schemeClr val="bg1"/>
                </a:solidFill>
              </a:rPr>
              <a:t>* Med </a:t>
            </a:r>
            <a:r>
              <a:rPr lang="nb-NO" sz="1050" dirty="0">
                <a:solidFill>
                  <a:schemeClr val="bg1"/>
                </a:solidFill>
              </a:rPr>
              <a:t>sikkerhetstilstand mener </a:t>
            </a:r>
            <a:r>
              <a:rPr lang="nb-NO" sz="1050" dirty="0">
                <a:solidFill>
                  <a:schemeClr val="bg1"/>
                </a:solidFill>
              </a:rPr>
              <a:t>vi at arbeidsplassen/arbeidsområdet/prosjektet </a:t>
            </a:r>
            <a:r>
              <a:rPr lang="nb-NO" sz="1050" dirty="0">
                <a:solidFill>
                  <a:schemeClr val="bg1"/>
                </a:solidFill>
              </a:rPr>
              <a:t>er </a:t>
            </a:r>
            <a:r>
              <a:rPr lang="nb-NO" sz="1050" b="1" dirty="0">
                <a:solidFill>
                  <a:schemeClr val="bg1"/>
                </a:solidFill>
              </a:rPr>
              <a:t>organisert</a:t>
            </a:r>
            <a:r>
              <a:rPr lang="nb-NO" sz="1050" dirty="0">
                <a:solidFill>
                  <a:schemeClr val="bg1"/>
                </a:solidFill>
              </a:rPr>
              <a:t>, </a:t>
            </a:r>
            <a:r>
              <a:rPr lang="nb-NO" sz="1050" b="1" dirty="0">
                <a:solidFill>
                  <a:schemeClr val="bg1"/>
                </a:solidFill>
              </a:rPr>
              <a:t>planlagt</a:t>
            </a:r>
            <a:r>
              <a:rPr lang="nb-NO" sz="1050" dirty="0">
                <a:solidFill>
                  <a:schemeClr val="bg1"/>
                </a:solidFill>
              </a:rPr>
              <a:t> og </a:t>
            </a:r>
            <a:r>
              <a:rPr lang="nb-NO" sz="1050" b="1" dirty="0">
                <a:solidFill>
                  <a:schemeClr val="bg1"/>
                </a:solidFill>
              </a:rPr>
              <a:t>tilrettelagt</a:t>
            </a:r>
            <a:r>
              <a:rPr lang="nb-NO" sz="1050" dirty="0">
                <a:solidFill>
                  <a:schemeClr val="bg1"/>
                </a:solidFill>
              </a:rPr>
              <a:t> slik at </a:t>
            </a:r>
            <a:r>
              <a:rPr lang="nb-NO" sz="1050" dirty="0">
                <a:solidFill>
                  <a:schemeClr val="bg1"/>
                </a:solidFill>
              </a:rPr>
              <a:t>menneskelige feil </a:t>
            </a:r>
            <a:r>
              <a:rPr lang="nb-NO" sz="1050" dirty="0">
                <a:solidFill>
                  <a:schemeClr val="bg1"/>
                </a:solidFill>
              </a:rPr>
              <a:t>ikke får </a:t>
            </a:r>
            <a:r>
              <a:rPr lang="nb-NO" sz="1050" dirty="0">
                <a:solidFill>
                  <a:schemeClr val="bg1"/>
                </a:solidFill>
              </a:rPr>
              <a:t>alvorlige </a:t>
            </a:r>
            <a:r>
              <a:rPr lang="nb-NO" sz="1050" dirty="0">
                <a:solidFill>
                  <a:schemeClr val="bg1"/>
                </a:solidFill>
              </a:rPr>
              <a:t>konsekvenser.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372594"/>
              </p:ext>
            </p:extLst>
          </p:nvPr>
        </p:nvGraphicFramePr>
        <p:xfrm>
          <a:off x="942474" y="1984806"/>
          <a:ext cx="6819900" cy="418611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010508"/>
                <a:gridCol w="4809392"/>
              </a:tblGrid>
              <a:tr h="418611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nb-NO" sz="1200" dirty="0" smtClean="0"/>
                        <a:t>Hvilke konkrete tiltak må vi gjøre for å oppnå en bedring i sikkerhetstilstanden*?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42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774211"/>
              </p:ext>
            </p:extLst>
          </p:nvPr>
        </p:nvGraphicFramePr>
        <p:xfrm>
          <a:off x="1002632" y="1854200"/>
          <a:ext cx="6819900" cy="418611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010508"/>
                <a:gridCol w="4809392"/>
              </a:tblGrid>
              <a:tr h="418611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nb-NO" sz="1200" dirty="0" smtClean="0"/>
                        <a:t>Hvilke konkrete tiltak må vi gjøre for å sikre at vi har verneutstyr tilgjengelig og brukes?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70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27564"/>
              </p:ext>
            </p:extLst>
          </p:nvPr>
        </p:nvGraphicFramePr>
        <p:xfrm>
          <a:off x="978568" y="1842169"/>
          <a:ext cx="6819900" cy="418611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010508"/>
                <a:gridCol w="4809392"/>
              </a:tblGrid>
              <a:tr h="418611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nb-NO" sz="1200" dirty="0" smtClean="0"/>
                        <a:t>Hvordan følger vi opp at dette skjer?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183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Gruppearbeid og diskusjon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65471"/>
              </p:ext>
            </p:extLst>
          </p:nvPr>
        </p:nvGraphicFramePr>
        <p:xfrm>
          <a:off x="942474" y="1854200"/>
          <a:ext cx="6819900" cy="418611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010508"/>
                <a:gridCol w="4809392"/>
              </a:tblGrid>
              <a:tr h="418611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nb-NO" sz="1200" dirty="0" smtClean="0"/>
                        <a:t>Hvordan skal vi bruke dette i markedsarbeidet vårt?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463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Konklusjoner/konkret handlingsplan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71728"/>
              </p:ext>
            </p:extLst>
          </p:nvPr>
        </p:nvGraphicFramePr>
        <p:xfrm>
          <a:off x="1034181" y="1993914"/>
          <a:ext cx="8187322" cy="46329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1279"/>
                <a:gridCol w="6372749"/>
                <a:gridCol w="696647"/>
                <a:gridCol w="696647"/>
              </a:tblGrid>
              <a:tr h="282875">
                <a:tc gridSpan="4">
                  <a:txBody>
                    <a:bodyPr/>
                    <a:lstStyle/>
                    <a:p>
                      <a:pPr algn="ctr"/>
                      <a:r>
                        <a:rPr lang="nb-NO" sz="1400" dirty="0" smtClean="0"/>
                        <a:t>Handlingsplan</a:t>
                      </a:r>
                      <a:endParaRPr lang="nb-NO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71937"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Nr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Punkt 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Ansvar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Frist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707037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1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Hvilke konkrete tiltak må vi gjøre for å oppnå en bedring i ryddighet?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34231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2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Hv</a:t>
                      </a:r>
                      <a:r>
                        <a:rPr lang="nb-NO" sz="1000" dirty="0" smtClean="0"/>
                        <a:t>ilke konkrete tiltak må vi gjøre for å oppnå en bedring i sikkerhetstilstanden*?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 smtClean="0"/>
                    </a:p>
                  </a:txBody>
                  <a:tcPr marL="45720" marR="45720"/>
                </a:tc>
              </a:tr>
              <a:tr h="734231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3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Hvilk</a:t>
                      </a:r>
                      <a:r>
                        <a:rPr lang="nb-NO" sz="1000" dirty="0" smtClean="0"/>
                        <a:t>e konkrete tiltak må vi gjøre for å sikre at vi har verneutstyr tilgjengelig og brukes?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07037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4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Hvordan følger vi opp at dette skjer?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07037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5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Hvordan skal vi bruke dette i markedsarbeidet vårt?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2" name="TekstSylinder 1"/>
          <p:cNvSpPr txBox="1"/>
          <p:nvPr/>
        </p:nvSpPr>
        <p:spPr>
          <a:xfrm>
            <a:off x="3161261" y="6257542"/>
            <a:ext cx="435439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b-NO" dirty="0"/>
              <a:t>Prioriter noen punkter fra gruppearbeidene</a:t>
            </a:r>
          </a:p>
        </p:txBody>
      </p:sp>
    </p:spTree>
    <p:extLst>
      <p:ext uri="{BB962C8B-B14F-4D97-AF65-F5344CB8AC3E}">
        <p14:creationId xmlns:p14="http://schemas.microsoft.com/office/powerpoint/2010/main" val="335467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Informasjon om det videre arbeid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1126958" y="1564106"/>
            <a:ext cx="3980986" cy="4357697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Vi følger veikartet videre;</a:t>
            </a:r>
          </a:p>
          <a:p>
            <a:pPr lvl="1"/>
            <a:r>
              <a:rPr lang="nb-NO" dirty="0" smtClean="0"/>
              <a:t>Det lages et referat fra dette møtet</a:t>
            </a:r>
          </a:p>
          <a:p>
            <a:pPr lvl="1"/>
            <a:r>
              <a:rPr lang="nb-NO" dirty="0" smtClean="0"/>
              <a:t>Vi skal informere våre samarbeidspartnere</a:t>
            </a:r>
          </a:p>
          <a:p>
            <a:pPr lvl="1"/>
            <a:r>
              <a:rPr lang="nb-NO" dirty="0" smtClean="0"/>
              <a:t>Vi sørger for å gjennomføre handlingsplanen vår i virksomheten vår</a:t>
            </a:r>
          </a:p>
          <a:p>
            <a:pPr lvl="1"/>
            <a:r>
              <a:rPr lang="nb-NO" dirty="0" smtClean="0"/>
              <a:t>Og vi skal måle effektene for å se at det virker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 rot="600000">
            <a:off x="7136117" y="4678186"/>
            <a:ext cx="1895326" cy="523220"/>
          </a:xfrm>
          <a:prstGeom prst="rect">
            <a:avLst/>
          </a:prstGeom>
          <a:noFill/>
          <a:scene3d>
            <a:camera prst="orthographicFront">
              <a:rot lat="540000" lon="2100000" rev="0"/>
            </a:camera>
            <a:lightRig rig="threePt" dir="t"/>
          </a:scene3d>
          <a:sp3d/>
        </p:spPr>
        <p:txBody>
          <a:bodyPr wrap="none" rtlCol="0">
            <a:spAutoFit/>
            <a:flatTx/>
          </a:bodyPr>
          <a:lstStyle/>
          <a:p>
            <a:pPr algn="ctr"/>
            <a:r>
              <a:rPr lang="nb-NO" sz="1400" dirty="0"/>
              <a:t>Veikartet</a:t>
            </a:r>
          </a:p>
          <a:p>
            <a:pPr algn="ctr"/>
            <a:r>
              <a:rPr lang="nb-NO" sz="1400" dirty="0"/>
              <a:t>"Grønt" er gjennomført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8150" y="2335782"/>
            <a:ext cx="3817418" cy="21818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6616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Velkommen!</a:t>
            </a:r>
            <a:endParaRPr lang="nb-NO" dirty="0"/>
          </a:p>
        </p:txBody>
      </p:sp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9612"/>
              </p:ext>
            </p:extLst>
          </p:nvPr>
        </p:nvGraphicFramePr>
        <p:xfrm>
          <a:off x="2844314" y="1591327"/>
          <a:ext cx="6437746" cy="4867564"/>
        </p:xfrm>
        <a:graphic>
          <a:graphicData uri="http://schemas.openxmlformats.org/drawingml/2006/table">
            <a:tbl>
              <a:tblPr firstRow="1" firstCol="1" bandRow="1"/>
              <a:tblGrid>
                <a:gridCol w="584663"/>
                <a:gridCol w="3971197"/>
                <a:gridCol w="1881886"/>
              </a:tblGrid>
              <a:tr h="33410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Agenda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50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Nr</a:t>
                      </a:r>
                      <a:endParaRPr lang="nb-N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Punkt</a:t>
                      </a:r>
                      <a:endParaRPr lang="nb-N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Ansvar</a:t>
                      </a:r>
                      <a:endParaRPr lang="nb-N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4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Hensikt med møtet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Daglig leder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Ledelsens beslutning og bakgrunnen for beslutningen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Daglig leder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HMS-charteret, hva er det, hva har vi forpliktet oss til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HMS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HMS-resultatene våre, status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HMS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Gruppearbeid og diskusjon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Hvilke konkrete tiltak må vi gjøre for å oppnå en bedring i ryddighet?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Hvilke konkrete tiltak må vi gjøre for å oppnå en bedring i sikkerhetstilstanden*?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Hvilke konkrete tiltak må vi gjøre for å sikre at vi har verneutstyr tilgjengelig og brukes?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Hvordan følger vi opp at dette skjer?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Hvordan skal vi bruke dette i markedsarbeidet vårt?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Grupper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Konklusjoner/konkret handlingsplan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HMS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Informasjon om det videre arbeid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Daglig leder</a:t>
                      </a:r>
                    </a:p>
                  </a:txBody>
                  <a:tcPr marL="43110" marR="431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38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Hensikt med </a:t>
            </a:r>
            <a:r>
              <a:rPr lang="nb-NO" dirty="0" smtClean="0"/>
              <a:t>møtet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Hensikten med dette møtet er å</a:t>
            </a:r>
          </a:p>
          <a:p>
            <a:pPr lvl="1"/>
            <a:r>
              <a:rPr lang="nb-NO" dirty="0" smtClean="0"/>
              <a:t>Informere om hva HMS-charteret er</a:t>
            </a:r>
          </a:p>
          <a:p>
            <a:pPr lvl="1"/>
            <a:r>
              <a:rPr lang="nb-NO" dirty="0" smtClean="0"/>
              <a:t>Diskutere hva dette betyr for oss i vår organisasjon</a:t>
            </a:r>
          </a:p>
          <a:p>
            <a:pPr lvl="1"/>
            <a:r>
              <a:rPr lang="nb-NO" dirty="0" smtClean="0"/>
              <a:t>Inkludere og involvere ansatte i å finne ut hvordan vi skal løse dette, hvilke tiltak vi må gjøre</a:t>
            </a:r>
            <a:endParaRPr lang="nb-NO" dirty="0"/>
          </a:p>
        </p:txBody>
      </p:sp>
      <p:sp>
        <p:nvSpPr>
          <p:cNvPr id="7" name="Rektangel 6"/>
          <p:cNvSpPr/>
          <p:nvPr/>
        </p:nvSpPr>
        <p:spPr>
          <a:xfrm>
            <a:off x="2848088" y="4527061"/>
            <a:ext cx="2734408" cy="308336"/>
          </a:xfrm>
          <a:prstGeom prst="rect">
            <a:avLst/>
          </a:prstGeom>
        </p:spPr>
        <p:txBody>
          <a:bodyPr wrap="square" numCol="1" spcCol="144000">
            <a:noAutofit/>
          </a:bodyPr>
          <a:lstStyle/>
          <a:p>
            <a:r>
              <a:rPr lang="nb-NO" sz="1400" i="1" dirty="0">
                <a:solidFill>
                  <a:srgbClr val="222222"/>
                </a:solidFill>
              </a:rPr>
              <a:t>Disse skrev under </a:t>
            </a:r>
            <a:r>
              <a:rPr lang="nb-NO" sz="1400" i="1" dirty="0">
                <a:solidFill>
                  <a:srgbClr val="222222"/>
                </a:solidFill>
              </a:rPr>
              <a:t>HMS-charteret:</a:t>
            </a:r>
            <a:endParaRPr lang="nb-NO" sz="1400" i="1" dirty="0">
              <a:solidFill>
                <a:srgbClr val="222222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1512" y="3943716"/>
            <a:ext cx="3027421" cy="22332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4953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Ledelsens beslutning og bakgrunnen for beslutningen</a:t>
            </a:r>
          </a:p>
        </p:txBody>
      </p:sp>
      <p:sp>
        <p:nvSpPr>
          <p:cNvPr id="10" name="Abgerundetes Rechteck 24"/>
          <p:cNvSpPr/>
          <p:nvPr/>
        </p:nvSpPr>
        <p:spPr bwMode="gray">
          <a:xfrm>
            <a:off x="2409256" y="2058387"/>
            <a:ext cx="7919684" cy="3298705"/>
          </a:xfrm>
          <a:prstGeom prst="roundRect">
            <a:avLst>
              <a:gd name="adj" fmla="val 8206"/>
            </a:avLst>
          </a:prstGeom>
          <a:gradFill rotWithShape="1">
            <a:gsLst>
              <a:gs pos="0">
                <a:srgbClr val="FFFFFF"/>
              </a:gs>
              <a:gs pos="100000">
                <a:srgbClr val="D7D7D7"/>
              </a:gs>
            </a:gsLst>
            <a:lin ang="5400000" scaled="1"/>
          </a:gradFill>
          <a:ln w="12700" algn="ctr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648000" tIns="72000" rIns="108000" bIns="72000" anchor="t"/>
          <a:lstStyle/>
          <a:p>
            <a:pPr indent="-190500"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nb-NO" b="1" dirty="0">
                <a:solidFill>
                  <a:srgbClr val="000000"/>
                </a:solidFill>
                <a:cs typeface="Arial" charset="0"/>
              </a:rPr>
              <a:t>Dette er den beslutningen som er tatt:</a:t>
            </a:r>
          </a:p>
          <a:p>
            <a:pPr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nb-NO" sz="1600" dirty="0">
                <a:solidFill>
                  <a:srgbClr val="000000"/>
                </a:solidFill>
                <a:cs typeface="Arial" charset="0"/>
              </a:rPr>
              <a:t>"Vår virksomhet slutter seg til HMS-charteret".</a:t>
            </a:r>
          </a:p>
          <a:p>
            <a:pPr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nb-NO" sz="1600" b="1" dirty="0">
                <a:solidFill>
                  <a:srgbClr val="000000"/>
                </a:solidFill>
                <a:cs typeface="Arial" charset="0"/>
              </a:rPr>
              <a:t>Bakgrunnen for beslutningen var:</a:t>
            </a:r>
          </a:p>
          <a:p>
            <a:pPr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nb-NO" sz="1600" dirty="0">
                <a:solidFill>
                  <a:srgbClr val="000000"/>
                </a:solidFill>
                <a:cs typeface="Arial" charset="0"/>
              </a:rPr>
              <a:t>Basert på en vurdering av våre og bransjens HMS-resultater og –fokus og etter en helhetsvurdering av fordeler og ulemper ved selve charteret, har vi kommet til den konklusjon at HMS-charteret vil gi oss hjelp til å bli bedre.</a:t>
            </a:r>
          </a:p>
          <a:p>
            <a:pPr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nb-NO" sz="1600" dirty="0">
                <a:solidFill>
                  <a:srgbClr val="000000"/>
                </a:solidFill>
                <a:cs typeface="Arial" charset="0"/>
              </a:rPr>
              <a:t>Vårt mål er å få alle ansatte like hele hjem hver dag.</a:t>
            </a:r>
          </a:p>
        </p:txBody>
      </p:sp>
      <p:sp>
        <p:nvSpPr>
          <p:cNvPr id="12" name="Freeform 46"/>
          <p:cNvSpPr>
            <a:spLocks/>
          </p:cNvSpPr>
          <p:nvPr/>
        </p:nvSpPr>
        <p:spPr bwMode="gray">
          <a:xfrm>
            <a:off x="2003928" y="2273156"/>
            <a:ext cx="569642" cy="1421872"/>
          </a:xfrm>
          <a:custGeom>
            <a:avLst/>
            <a:gdLst/>
            <a:ahLst/>
            <a:cxnLst>
              <a:cxn ang="0">
                <a:pos x="95" y="113"/>
              </a:cxn>
              <a:cxn ang="0">
                <a:pos x="57" y="113"/>
              </a:cxn>
              <a:cxn ang="0">
                <a:pos x="0" y="56"/>
              </a:cxn>
              <a:cxn ang="0">
                <a:pos x="57" y="0"/>
              </a:cxn>
              <a:cxn ang="0">
                <a:pos x="156" y="0"/>
              </a:cxn>
              <a:cxn ang="0">
                <a:pos x="216" y="61"/>
              </a:cxn>
              <a:cxn ang="0">
                <a:pos x="216" y="474"/>
              </a:cxn>
              <a:cxn ang="0">
                <a:pos x="156" y="539"/>
              </a:cxn>
              <a:cxn ang="0">
                <a:pos x="95" y="474"/>
              </a:cxn>
              <a:cxn ang="0">
                <a:pos x="95" y="113"/>
              </a:cxn>
            </a:cxnLst>
            <a:rect l="0" t="0" r="r" b="b"/>
            <a:pathLst>
              <a:path w="216" h="539">
                <a:moveTo>
                  <a:pt x="95" y="113"/>
                </a:moveTo>
                <a:cubicBezTo>
                  <a:pt x="57" y="113"/>
                  <a:pt x="57" y="113"/>
                  <a:pt x="57" y="113"/>
                </a:cubicBezTo>
                <a:cubicBezTo>
                  <a:pt x="19" y="113"/>
                  <a:pt x="0" y="84"/>
                  <a:pt x="0" y="56"/>
                </a:cubicBezTo>
                <a:cubicBezTo>
                  <a:pt x="0" y="29"/>
                  <a:pt x="19" y="0"/>
                  <a:pt x="57" y="0"/>
                </a:cubicBezTo>
                <a:cubicBezTo>
                  <a:pt x="156" y="0"/>
                  <a:pt x="156" y="0"/>
                  <a:pt x="156" y="0"/>
                </a:cubicBezTo>
                <a:cubicBezTo>
                  <a:pt x="183" y="0"/>
                  <a:pt x="216" y="11"/>
                  <a:pt x="216" y="61"/>
                </a:cubicBezTo>
                <a:cubicBezTo>
                  <a:pt x="216" y="474"/>
                  <a:pt x="216" y="474"/>
                  <a:pt x="216" y="474"/>
                </a:cubicBezTo>
                <a:cubicBezTo>
                  <a:pt x="216" y="517"/>
                  <a:pt x="191" y="539"/>
                  <a:pt x="156" y="539"/>
                </a:cubicBezTo>
                <a:cubicBezTo>
                  <a:pt x="120" y="539"/>
                  <a:pt x="95" y="517"/>
                  <a:pt x="95" y="474"/>
                </a:cubicBezTo>
                <a:lnTo>
                  <a:pt x="95" y="113"/>
                </a:lnTo>
                <a:close/>
              </a:path>
            </a:pathLst>
          </a:custGeom>
          <a:solidFill>
            <a:srgbClr val="2A79FF"/>
          </a:solidFill>
          <a:ln w="9525">
            <a:noFill/>
            <a:round/>
            <a:headEnd/>
            <a:tailEnd/>
          </a:ln>
          <a:effectLst/>
          <a:scene3d>
            <a:camera prst="perspectiveRelaxed">
              <a:rot lat="0" lon="20699986" rev="0"/>
            </a:camera>
            <a:lightRig rig="balanced" dir="t"/>
          </a:scene3d>
          <a:sp3d extrusionH="571500">
            <a:bevelT w="25400" h="254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kern="0" dirty="0">
              <a:ln>
                <a:solidFill>
                  <a:sysClr val="windowText" lastClr="000000"/>
                </a:solidFill>
              </a:ln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1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Hva handler det </a:t>
            </a:r>
            <a:r>
              <a:rPr lang="nb-NO" dirty="0" smtClean="0"/>
              <a:t>om, </a:t>
            </a:r>
            <a:r>
              <a:rPr lang="nb-NO" dirty="0"/>
              <a:t>hva har vi forpliktet oss </a:t>
            </a:r>
            <a:r>
              <a:rPr lang="nb-NO" dirty="0" smtClean="0"/>
              <a:t>til?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934452" y="1869559"/>
            <a:ext cx="8465128" cy="2584938"/>
          </a:xfrm>
        </p:spPr>
        <p:txBody>
          <a:bodyPr/>
          <a:lstStyle/>
          <a:p>
            <a:r>
              <a:rPr lang="nb-NO" dirty="0"/>
              <a:t>Dette er en felles visjon for </a:t>
            </a:r>
            <a:r>
              <a:rPr lang="nb-NO" b="1" i="1" dirty="0"/>
              <a:t>alle</a:t>
            </a:r>
            <a:r>
              <a:rPr lang="nb-NO" dirty="0"/>
              <a:t> involverte i bygge- og anleggsnæringen om at næringen skal være skadefri</a:t>
            </a:r>
          </a:p>
          <a:p>
            <a:r>
              <a:rPr lang="nb-NO" dirty="0" smtClean="0"/>
              <a:t>Med </a:t>
            </a:r>
            <a:r>
              <a:rPr lang="nb-NO" dirty="0"/>
              <a:t>hele BA-næringen menes</a:t>
            </a:r>
          </a:p>
          <a:p>
            <a:pPr lvl="1"/>
            <a:r>
              <a:rPr lang="nb-NO" dirty="0"/>
              <a:t>Myndigheter, arbeidstakere, byggherrer, de prosjekterende og </a:t>
            </a:r>
            <a:r>
              <a:rPr lang="nb-NO" dirty="0" smtClean="0"/>
              <a:t>oss - de </a:t>
            </a:r>
            <a:r>
              <a:rPr lang="nb-NO" dirty="0"/>
              <a:t>utførende</a:t>
            </a:r>
          </a:p>
          <a:p>
            <a:endParaRPr lang="nb-NO" dirty="0"/>
          </a:p>
        </p:txBody>
      </p:sp>
      <p:sp>
        <p:nvSpPr>
          <p:cNvPr id="7" name="Rektangel 6"/>
          <p:cNvSpPr/>
          <p:nvPr/>
        </p:nvSpPr>
        <p:spPr>
          <a:xfrm>
            <a:off x="1411572" y="4574453"/>
            <a:ext cx="5015455" cy="18463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xtfeld 20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3644879" y="4574453"/>
            <a:ext cx="2657686" cy="1631206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sz="2000" dirty="0">
                <a:latin typeface="Bebas Neue" panose="020B0506020202020201" pitchFamily="34" charset="0"/>
              </a:rPr>
              <a:t>De utførende (dvs oss)</a:t>
            </a:r>
          </a:p>
          <a:p>
            <a:pPr algn="ctr" defTabSz="801688">
              <a:spcAft>
                <a:spcPts val="600"/>
              </a:spcAft>
            </a:pPr>
            <a:r>
              <a:rPr lang="nb-NO" sz="14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for en vesentlig bedring i </a:t>
            </a:r>
            <a:r>
              <a:rPr lang="nb-NO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ryddighet og sikkerhetstilstand </a:t>
            </a:r>
            <a:r>
              <a:rPr lang="nb-NO" sz="1400" dirty="0">
                <a:solidFill>
                  <a:srgbClr val="000000"/>
                </a:solidFill>
                <a:latin typeface="Calibri Light" panose="020F0302020204030204" pitchFamily="34" charset="0"/>
              </a:rPr>
              <a:t>på alle byggeplasser</a:t>
            </a:r>
          </a:p>
          <a:p>
            <a:pPr algn="ctr" defTabSz="801688">
              <a:spcAft>
                <a:spcPts val="600"/>
              </a:spcAft>
            </a:pPr>
            <a:r>
              <a:rPr lang="nb-NO" sz="14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</a:t>
            </a:r>
            <a:r>
              <a:rPr lang="nb-NO" sz="1400" dirty="0">
                <a:solidFill>
                  <a:srgbClr val="000000"/>
                </a:solidFill>
                <a:latin typeface="Calibri Light" panose="020F0302020204030204" pitchFamily="34" charset="0"/>
              </a:rPr>
              <a:t>for at </a:t>
            </a:r>
            <a:r>
              <a:rPr lang="nb-NO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nødvendig verneutstyr </a:t>
            </a:r>
            <a:r>
              <a:rPr lang="nb-NO" sz="1400" dirty="0">
                <a:solidFill>
                  <a:srgbClr val="000000"/>
                </a:solidFill>
                <a:latin typeface="Calibri Light" panose="020F0302020204030204" pitchFamily="34" charset="0"/>
              </a:rPr>
              <a:t>alltid er tilgjengelig og i bruk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565"/>
          <a:stretch/>
        </p:blipFill>
        <p:spPr>
          <a:xfrm>
            <a:off x="1747377" y="4900147"/>
            <a:ext cx="1652936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7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774769" y="174306"/>
            <a:ext cx="10515600" cy="1325563"/>
          </a:xfrm>
        </p:spPr>
        <p:txBody>
          <a:bodyPr/>
          <a:lstStyle/>
          <a:p>
            <a:r>
              <a:rPr lang="nb-NO" dirty="0" smtClean="0"/>
              <a:t>De andres forpliktelser</a:t>
            </a:r>
            <a:endParaRPr lang="nb-NO" dirty="0"/>
          </a:p>
        </p:txBody>
      </p:sp>
      <p:sp>
        <p:nvSpPr>
          <p:cNvPr id="33" name="Textfeld 8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1773724" y="2625129"/>
            <a:ext cx="1483528" cy="2446814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>
                <a:latin typeface="Bebas Neue" panose="020B0506020202020201" pitchFamily="34" charset="0"/>
              </a:rPr>
              <a:t>Myndighetene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AT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og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STAMI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vil utarbeide en årlig rapport over skader og yrkesrelatert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sykdom som vil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bli brukt til å identifisere problemområder og å måle forbedring over tid.</a:t>
            </a:r>
          </a:p>
        </p:txBody>
      </p:sp>
      <p:sp>
        <p:nvSpPr>
          <p:cNvPr id="34" name="Textfeld 17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3322590" y="2625128"/>
            <a:ext cx="1804808" cy="2523758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>
                <a:latin typeface="Bebas Neue" panose="020B0506020202020201" pitchFamily="34" charset="0"/>
              </a:rPr>
              <a:t>Byggherrene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Være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HMS foregangs-byggherrer og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for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SHA-plan på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prosjekter, hvor planen beskriver hvordan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risikoforholdene i prosjektet skal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håndteres.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for at læring i fra hendelser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i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regi av byggherren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distribueres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Textfeld 18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5192736" y="2625128"/>
            <a:ext cx="1656000" cy="2523758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>
                <a:latin typeface="Bebas Neue" panose="020B0506020202020201" pitchFamily="34" charset="0"/>
              </a:rPr>
              <a:t>Prosjekterende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Alltid vurdere den arkitektoniske og tekniske løsningen for sikker utførelse av bygge- og anleggsarbeidet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Alltid tydelig beskrive hvilke HMS-relaterte ytelser som skal leveres i det enkelte prosjekt</a:t>
            </a:r>
            <a:endParaRPr lang="nb-NO" sz="13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6" name="Textfeld 19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6914074" y="2625129"/>
            <a:ext cx="1656000" cy="1246485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>
                <a:latin typeface="Bebas Neue" panose="020B0506020202020201" pitchFamily="34" charset="0"/>
              </a:rPr>
              <a:t>Arbeidstakerne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Skape en kultur der de ansatte tar ansvar for egen og hverandres sikkerhet og helse</a:t>
            </a:r>
          </a:p>
        </p:txBody>
      </p:sp>
      <p:sp>
        <p:nvSpPr>
          <p:cNvPr id="37" name="Textfeld 20" descr="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&#10;PresentationLoad.com"/>
          <p:cNvSpPr txBox="1"/>
          <p:nvPr/>
        </p:nvSpPr>
        <p:spPr bwMode="gray">
          <a:xfrm>
            <a:off x="8635414" y="2625129"/>
            <a:ext cx="1656000" cy="1923593"/>
          </a:xfrm>
          <a:prstGeom prst="rect">
            <a:avLst/>
          </a:prstGeom>
          <a:noFill/>
        </p:spPr>
        <p:txBody>
          <a:bodyPr wrap="square" lIns="36000" tIns="45715" rIns="36000" bIns="45715" rtlCol="0">
            <a:spAutoFit/>
          </a:bodyPr>
          <a:lstStyle/>
          <a:p>
            <a:pPr algn="ctr" defTabSz="801688">
              <a:spcAft>
                <a:spcPts val="600"/>
              </a:spcAft>
            </a:pPr>
            <a:r>
              <a:rPr lang="nb-NO" dirty="0">
                <a:latin typeface="Bebas Neue" panose="020B0506020202020201" pitchFamily="34" charset="0"/>
              </a:rPr>
              <a:t>De utførende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for en vesentlig bedring i </a:t>
            </a:r>
            <a:r>
              <a:rPr lang="nb-NO" sz="1300" b="1" dirty="0">
                <a:solidFill>
                  <a:srgbClr val="000000"/>
                </a:solidFill>
                <a:latin typeface="Calibri Light" panose="020F0302020204030204" pitchFamily="34" charset="0"/>
              </a:rPr>
              <a:t>ryddighet og sikkerhetstilstand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på alle byggeplasser</a:t>
            </a:r>
          </a:p>
          <a:p>
            <a:pPr algn="ctr" defTabSz="801688">
              <a:spcAft>
                <a:spcPts val="600"/>
              </a:spcAft>
            </a:pP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Sørge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for at </a:t>
            </a:r>
            <a:r>
              <a:rPr lang="nb-NO" sz="1300" b="1" dirty="0">
                <a:solidFill>
                  <a:srgbClr val="000000"/>
                </a:solidFill>
                <a:latin typeface="Calibri Light" panose="020F0302020204030204" pitchFamily="34" charset="0"/>
              </a:rPr>
              <a:t>nødvendig verneutstyr </a:t>
            </a:r>
            <a:r>
              <a:rPr lang="nb-NO" sz="1300" dirty="0">
                <a:solidFill>
                  <a:srgbClr val="000000"/>
                </a:solidFill>
                <a:latin typeface="Calibri Light" panose="020F0302020204030204" pitchFamily="34" charset="0"/>
              </a:rPr>
              <a:t>alltid er tilgjengelig og i bruk</a:t>
            </a:r>
          </a:p>
        </p:txBody>
      </p:sp>
      <p:sp>
        <p:nvSpPr>
          <p:cNvPr id="3" name="Rektangel 2"/>
          <p:cNvSpPr/>
          <p:nvPr/>
        </p:nvSpPr>
        <p:spPr>
          <a:xfrm>
            <a:off x="2491292" y="5400286"/>
            <a:ext cx="70825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1600" dirty="0"/>
              <a:t>Pluss: I fellesskap utrede </a:t>
            </a:r>
            <a:r>
              <a:rPr lang="nb-NO" sz="1600" dirty="0"/>
              <a:t>en ordning med felles grunnleggende sikkerhetsopplæring for alle som jobber i Bygge- og Anleggsnæringen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6179" y="1276816"/>
            <a:ext cx="1211481" cy="1188000"/>
          </a:xfrm>
          <a:prstGeom prst="rect">
            <a:avLst/>
          </a:prstGeom>
        </p:spPr>
      </p:pic>
      <p:pic>
        <p:nvPicPr>
          <p:cNvPr id="38" name="Bilde 3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3725" y="1261458"/>
            <a:ext cx="1483527" cy="1188000"/>
          </a:xfrm>
          <a:prstGeom prst="rect">
            <a:avLst/>
          </a:prstGeom>
        </p:spPr>
      </p:pic>
      <p:pic>
        <p:nvPicPr>
          <p:cNvPr id="40" name="Bild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6587" y="1259306"/>
            <a:ext cx="1586039" cy="1188000"/>
          </a:xfrm>
          <a:prstGeom prst="rect">
            <a:avLst/>
          </a:prstGeom>
        </p:spPr>
      </p:pic>
      <p:pic>
        <p:nvPicPr>
          <p:cNvPr id="41" name="Bilde 4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565"/>
          <a:stretch/>
        </p:blipFill>
        <p:spPr>
          <a:xfrm>
            <a:off x="8638478" y="1259098"/>
            <a:ext cx="1652936" cy="1188000"/>
          </a:xfrm>
          <a:prstGeom prst="rect">
            <a:avLst/>
          </a:prstGeom>
        </p:spPr>
      </p:pic>
      <p:pic>
        <p:nvPicPr>
          <p:cNvPr id="42" name="Bild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1552" y="1280833"/>
            <a:ext cx="1188000" cy="1188000"/>
          </a:xfrm>
          <a:prstGeom prst="rect">
            <a:avLst/>
          </a:prstGeom>
        </p:spPr>
      </p:pic>
      <p:sp>
        <p:nvSpPr>
          <p:cNvPr id="45" name="Høyre klammeparentes 44"/>
          <p:cNvSpPr/>
          <p:nvPr/>
        </p:nvSpPr>
        <p:spPr>
          <a:xfrm rot="5400000">
            <a:off x="5875724" y="1017262"/>
            <a:ext cx="313693" cy="85176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ktangel 1"/>
          <p:cNvSpPr/>
          <p:nvPr/>
        </p:nvSpPr>
        <p:spPr>
          <a:xfrm>
            <a:off x="8570074" y="1195754"/>
            <a:ext cx="1758866" cy="3666392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27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er dette laget?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0547" y="1564106"/>
            <a:ext cx="5731728" cy="4357697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De som har skrevet under visjonen ønsker at alle ansatte skal komme like hele hjem fra jobb hver dag og forstår at noe må gjøres </a:t>
            </a:r>
            <a:r>
              <a:rPr lang="nb-NO" b="1" dirty="0"/>
              <a:t>sammen</a:t>
            </a:r>
          </a:p>
          <a:p>
            <a:r>
              <a:rPr lang="nb-NO" dirty="0"/>
              <a:t>Hver bedrift som slutter seg til </a:t>
            </a:r>
            <a:br>
              <a:rPr lang="nb-NO" dirty="0"/>
            </a:br>
            <a:r>
              <a:rPr lang="nb-NO" dirty="0"/>
              <a:t>dette vil </a:t>
            </a:r>
          </a:p>
          <a:p>
            <a:pPr lvl="1"/>
            <a:r>
              <a:rPr lang="nb-NO" dirty="0"/>
              <a:t>Få færre skader og en bedre HMS-situasjon</a:t>
            </a:r>
          </a:p>
          <a:p>
            <a:pPr lvl="1"/>
            <a:r>
              <a:rPr lang="nb-NO" dirty="0"/>
              <a:t>Vil kunne bruke avtalen aktivt i sin egen organisasjon som profilering</a:t>
            </a:r>
          </a:p>
          <a:p>
            <a:pPr lvl="1"/>
            <a:r>
              <a:rPr lang="nb-NO" dirty="0"/>
              <a:t>Vil kunne bruke avtalen mot kunder/byggherrer som </a:t>
            </a:r>
          </a:p>
          <a:p>
            <a:pPr lvl="2"/>
            <a:r>
              <a:rPr lang="nb-NO" dirty="0"/>
              <a:t>Markedsføring</a:t>
            </a:r>
          </a:p>
          <a:p>
            <a:pPr lvl="2"/>
            <a:r>
              <a:rPr lang="nb-NO" dirty="0"/>
              <a:t>En brekkstang i prosjektgjennomføringen</a:t>
            </a:r>
          </a:p>
        </p:txBody>
      </p:sp>
      <p:pic>
        <p:nvPicPr>
          <p:cNvPr id="2050" name="Picture 2" descr="http://www.bnl.no/globalassets/bilder/illustrasjoner/charter_bnl_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1844" y="2534278"/>
            <a:ext cx="2951443" cy="18398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52098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 dette noe nytt?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600199"/>
            <a:ext cx="6166625" cy="4357697"/>
          </a:xfrm>
        </p:spPr>
        <p:txBody>
          <a:bodyPr>
            <a:normAutofit fontScale="92500"/>
          </a:bodyPr>
          <a:lstStyle/>
          <a:p>
            <a:r>
              <a:rPr lang="nb-NO" dirty="0"/>
              <a:t>Det nye er at </a:t>
            </a:r>
            <a:r>
              <a:rPr lang="nb-NO" i="1" u="sng" dirty="0"/>
              <a:t>alle aktørene </a:t>
            </a:r>
            <a:r>
              <a:rPr lang="nb-NO" dirty="0"/>
              <a:t>i bransjen er med om det samme og at det er definert noen konkrete </a:t>
            </a:r>
            <a:r>
              <a:rPr lang="nb-NO" u="sng" dirty="0"/>
              <a:t>forpliktelser</a:t>
            </a:r>
          </a:p>
          <a:p>
            <a:endParaRPr lang="nb-NO" dirty="0"/>
          </a:p>
          <a:p>
            <a:r>
              <a:rPr lang="nb-NO" dirty="0"/>
              <a:t>Det som medlemsbedriftene i EBA har anledning til å slutte seg til, er å være mer aktive og påpasselige innenfor</a:t>
            </a:r>
          </a:p>
          <a:p>
            <a:pPr lvl="1"/>
            <a:r>
              <a:rPr lang="nb-NO" dirty="0"/>
              <a:t>Ryddighet</a:t>
            </a:r>
          </a:p>
          <a:p>
            <a:pPr lvl="1"/>
            <a:r>
              <a:rPr lang="nb-NO" dirty="0"/>
              <a:t>Sikkerhetstilstand</a:t>
            </a:r>
          </a:p>
          <a:p>
            <a:pPr lvl="1"/>
            <a:r>
              <a:rPr lang="nb-NO" dirty="0"/>
              <a:t>Tilgjengeligheten og bruken av verneutstyr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295" y="2117744"/>
            <a:ext cx="1731414" cy="33226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110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>
            <p:extLst/>
          </p:nvPr>
        </p:nvGraphicFramePr>
        <p:xfrm>
          <a:off x="2372873" y="1931246"/>
          <a:ext cx="6947490" cy="1574514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14398"/>
                <a:gridCol w="2974109"/>
                <a:gridCol w="1019661"/>
                <a:gridCol w="1019661"/>
                <a:gridCol w="1019661"/>
              </a:tblGrid>
              <a:tr h="419817">
                <a:tc rowSpan="5"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Hvordan står det til hos oss: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Punkt</a:t>
                      </a:r>
                      <a:endParaRPr lang="nb-N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Bra</a:t>
                      </a:r>
                      <a:endParaRPr lang="nb-NO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Midt på treet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Ikke bra nok</a:t>
                      </a:r>
                      <a:endParaRPr lang="nb-NO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504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Antall, omfang og typer skader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4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Ryddighet og orden: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3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Bruk og tilgjengelighet av verneutstyr: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3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Holdninger til HMS: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2072559" y="4375958"/>
            <a:ext cx="8256381" cy="1673861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1"/>
                </a:solidFill>
              </a:rPr>
              <a:t>I bransjen: Hvert år skjer det dødsfall på bygge- og anleggsplasser i Norge. </a:t>
            </a:r>
            <a:r>
              <a:rPr lang="nb-NO" sz="1600" dirty="0">
                <a:solidFill>
                  <a:schemeClr val="tx1"/>
                </a:solidFill>
              </a:rPr>
              <a:t>Rundt </a:t>
            </a:r>
            <a:r>
              <a:rPr lang="nb-NO" sz="1600" dirty="0">
                <a:solidFill>
                  <a:schemeClr val="tx1"/>
                </a:solidFill>
              </a:rPr>
              <a:t>100 personer får varige mén som følge av skade, og om lag </a:t>
            </a:r>
            <a:r>
              <a:rPr lang="nb-NO" sz="1600" dirty="0">
                <a:solidFill>
                  <a:schemeClr val="tx1"/>
                </a:solidFill>
              </a:rPr>
              <a:t>8 000 </a:t>
            </a:r>
            <a:r>
              <a:rPr lang="nb-NO" sz="1600" dirty="0">
                <a:solidFill>
                  <a:schemeClr val="tx1"/>
                </a:solidFill>
              </a:rPr>
              <a:t>har skaderelatert fravær. I tillegg til tragediene for hver enkelt og deres familier, påvirker også resultatene bransjens omdømme og muligheter for rekruttering. I tillegg er skader </a:t>
            </a:r>
            <a:r>
              <a:rPr lang="nb-NO" sz="1600" dirty="0">
                <a:solidFill>
                  <a:schemeClr val="tx1"/>
                </a:solidFill>
              </a:rPr>
              <a:t>dårlig </a:t>
            </a:r>
            <a:r>
              <a:rPr lang="nb-NO" sz="1600" dirty="0">
                <a:solidFill>
                  <a:schemeClr val="tx1"/>
                </a:solidFill>
              </a:rPr>
              <a:t>økonomi – det er beregnet at en dødsulykke har en samfunnsmessig kostnad på 15 millioner, mens kun en liten skade representerer en samlet kostnad på 75 000 kroner.</a:t>
            </a:r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HMS-resultatene våre, status</a:t>
            </a:r>
          </a:p>
        </p:txBody>
      </p:sp>
      <p:sp>
        <p:nvSpPr>
          <p:cNvPr id="7" name="TekstSylinder 6"/>
          <p:cNvSpPr txBox="1"/>
          <p:nvPr/>
        </p:nvSpPr>
        <p:spPr>
          <a:xfrm rot="20729707">
            <a:off x="5496188" y="1532458"/>
            <a:ext cx="3037691" cy="33855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nb-NO" sz="1600" dirty="0"/>
              <a:t>Hentes fra «Beslutningsgrunnlag"</a:t>
            </a:r>
          </a:p>
        </p:txBody>
      </p:sp>
    </p:spTree>
    <p:extLst>
      <p:ext uri="{BB962C8B-B14F-4D97-AF65-F5344CB8AC3E}">
        <p14:creationId xmlns:p14="http://schemas.microsoft.com/office/powerpoint/2010/main" val="41743068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 Presentasjonsmal bredformat" id="{F3C6CB82-99E4-471C-B851-AE67D3322E6F}" vid="{517E849E-7362-4D97-9C50-9B7B6E9FFB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 xsi:nil="true"/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yggenæringens Landsforening - Brevmal" ma:contentTypeID="0x0101002703D2AF657F4CC69F3B5766777647D70600868F54F7F6E553429843CE7FAE7AAE13" ma:contentTypeVersion="116" ma:contentTypeDescription="Opprett et nytt dokument." ma:contentTypeScope="" ma:versionID="86043f7b4f74c1a700956de03cc44bab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dfbcd06316a02cae16669662be803b03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_dlc_DocI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_dlc_DocIdUrl" ma:index="12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17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19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TaxKeywordTaxHTField" ma:index="24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cbd9e53e-6585-4f50-95a9-cc115a295e47" ContentTypeId="0x0101002703D2AF657F4CC69F3B5766777647D706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93A0CD4-0550-42ED-AC23-5B145C2193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433532-5C59-44E4-9FA0-C9103130F922}">
  <ds:schemaRefs>
    <ds:schemaRef ds:uri="http://schemas.microsoft.com/office/2006/documentManagement/types"/>
    <ds:schemaRef ds:uri="1fcd92dd-7d74-4918-8c11-98baf3d8368d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6A008D1-7A79-4413-82C7-CB5667518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CF0C1FE-C6C7-419B-BBAE-C7FC4131FED7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64017FAB-483F-4F26-9728-A5C687BA634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BNL Presentasjonsmal bredformat</Template>
  <TotalTime>8</TotalTime>
  <Words>1058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5" baseType="lpstr">
      <vt:lpstr>Arial</vt:lpstr>
      <vt:lpstr>Bebas Neue</vt:lpstr>
      <vt:lpstr>Calibri</vt:lpstr>
      <vt:lpstr>Calibri Light</vt:lpstr>
      <vt:lpstr>Tahoma</vt:lpstr>
      <vt:lpstr>Times New Roman</vt:lpstr>
      <vt:lpstr>Office-tema</vt:lpstr>
      <vt:lpstr>think-cell Slide</vt:lpstr>
      <vt:lpstr>Et felles løft for alle</vt:lpstr>
      <vt:lpstr>Velkommen!</vt:lpstr>
      <vt:lpstr>Hensikt med møtet</vt:lpstr>
      <vt:lpstr>Ledelsens beslutning og bakgrunnen for beslutningen</vt:lpstr>
      <vt:lpstr>Hva handler det om, hva har vi forpliktet oss til?</vt:lpstr>
      <vt:lpstr>De andres forpliktelser</vt:lpstr>
      <vt:lpstr>Hvorfor er dette laget?</vt:lpstr>
      <vt:lpstr>Er dette noe nytt?</vt:lpstr>
      <vt:lpstr>HMS-resultatene våre, status</vt:lpstr>
      <vt:lpstr>Gruppearbeid og diskusjon</vt:lpstr>
      <vt:lpstr>Gruppearbeid og diskusjon</vt:lpstr>
      <vt:lpstr>Gruppearbeid og diskusjon</vt:lpstr>
      <vt:lpstr>Gruppearbeid og diskusjon</vt:lpstr>
      <vt:lpstr>Gruppearbeid og diskusjon</vt:lpstr>
      <vt:lpstr>Gruppearbeid og diskusjon</vt:lpstr>
      <vt:lpstr>Konklusjoner/konkret handlingsplan</vt:lpstr>
      <vt:lpstr>Informasjon om det videre arbeid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felles løft for alle</dc:title>
  <dc:creator>Siri Stang</dc:creator>
  <cp:lastModifiedBy>Siri Stang</cp:lastModifiedBy>
  <cp:revision>2</cp:revision>
  <dcterms:created xsi:type="dcterms:W3CDTF">2016-06-14T09:45:50Z</dcterms:created>
  <dcterms:modified xsi:type="dcterms:W3CDTF">2016-06-14T09:54:05Z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0x0101002703D2AF657F4CC69F3B5766777647D70600868F54F7F6E553429843CE7FAE7AAE13</vt:lpwstr>
  </property>
</Properties>
</file>